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5.jpg" ContentType="image/jpg"/>
  <Override PartName="/ppt/media/image17.jpg" ContentType="image/jpg"/>
  <Override PartName="/ppt/media/image40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2.jpg" ContentType="image/jpg"/>
  <Override PartName="/ppt/media/image63.jpg" ContentType="image/jpg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2" r:id="rId2"/>
    <p:sldMasterId id="2147483706" r:id="rId3"/>
    <p:sldMasterId id="2147483720" r:id="rId4"/>
    <p:sldMasterId id="2147483734" r:id="rId5"/>
    <p:sldMasterId id="2147483746" r:id="rId6"/>
  </p:sldMasterIdLst>
  <p:notesMasterIdLst>
    <p:notesMasterId r:id="rId82"/>
  </p:notesMasterIdLst>
  <p:sldIdLst>
    <p:sldId id="461" r:id="rId7"/>
    <p:sldId id="436" r:id="rId8"/>
    <p:sldId id="462" r:id="rId9"/>
    <p:sldId id="463" r:id="rId10"/>
    <p:sldId id="477" r:id="rId11"/>
    <p:sldId id="485" r:id="rId12"/>
    <p:sldId id="489" r:id="rId13"/>
    <p:sldId id="556" r:id="rId14"/>
    <p:sldId id="557" r:id="rId15"/>
    <p:sldId id="558" r:id="rId16"/>
    <p:sldId id="559" r:id="rId17"/>
    <p:sldId id="561" r:id="rId18"/>
    <p:sldId id="562" r:id="rId19"/>
    <p:sldId id="563" r:id="rId20"/>
    <p:sldId id="564" r:id="rId21"/>
    <p:sldId id="565" r:id="rId22"/>
    <p:sldId id="566" r:id="rId23"/>
    <p:sldId id="567" r:id="rId24"/>
    <p:sldId id="568" r:id="rId25"/>
    <p:sldId id="569" r:id="rId26"/>
    <p:sldId id="570" r:id="rId27"/>
    <p:sldId id="571" r:id="rId28"/>
    <p:sldId id="572" r:id="rId29"/>
    <p:sldId id="573" r:id="rId30"/>
    <p:sldId id="574" r:id="rId31"/>
    <p:sldId id="575" r:id="rId32"/>
    <p:sldId id="576" r:id="rId33"/>
    <p:sldId id="577" r:id="rId34"/>
    <p:sldId id="578" r:id="rId35"/>
    <p:sldId id="579" r:id="rId36"/>
    <p:sldId id="580" r:id="rId37"/>
    <p:sldId id="581" r:id="rId38"/>
    <p:sldId id="582" r:id="rId39"/>
    <p:sldId id="583" r:id="rId40"/>
    <p:sldId id="584" r:id="rId41"/>
    <p:sldId id="585" r:id="rId42"/>
    <p:sldId id="586" r:id="rId43"/>
    <p:sldId id="587" r:id="rId44"/>
    <p:sldId id="588" r:id="rId45"/>
    <p:sldId id="591" r:id="rId46"/>
    <p:sldId id="592" r:id="rId47"/>
    <p:sldId id="321" r:id="rId48"/>
    <p:sldId id="594" r:id="rId49"/>
    <p:sldId id="595" r:id="rId50"/>
    <p:sldId id="596" r:id="rId51"/>
    <p:sldId id="597" r:id="rId52"/>
    <p:sldId id="598" r:id="rId53"/>
    <p:sldId id="599" r:id="rId54"/>
    <p:sldId id="600" r:id="rId55"/>
    <p:sldId id="601" r:id="rId56"/>
    <p:sldId id="602" r:id="rId57"/>
    <p:sldId id="603" r:id="rId58"/>
    <p:sldId id="604" r:id="rId59"/>
    <p:sldId id="605" r:id="rId60"/>
    <p:sldId id="267" r:id="rId61"/>
    <p:sldId id="269" r:id="rId62"/>
    <p:sldId id="270" r:id="rId63"/>
    <p:sldId id="606" r:id="rId64"/>
    <p:sldId id="259" r:id="rId65"/>
    <p:sldId id="260" r:id="rId66"/>
    <p:sldId id="261" r:id="rId67"/>
    <p:sldId id="262" r:id="rId68"/>
    <p:sldId id="263" r:id="rId69"/>
    <p:sldId id="536" r:id="rId70"/>
    <p:sldId id="264" r:id="rId71"/>
    <p:sldId id="609" r:id="rId72"/>
    <p:sldId id="265" r:id="rId73"/>
    <p:sldId id="552" r:id="rId74"/>
    <p:sldId id="554" r:id="rId75"/>
    <p:sldId id="555" r:id="rId76"/>
    <p:sldId id="535" r:id="rId77"/>
    <p:sldId id="607" r:id="rId78"/>
    <p:sldId id="608" r:id="rId79"/>
    <p:sldId id="395" r:id="rId80"/>
    <p:sldId id="275" r:id="rId8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F1740-7410-4DBB-BFDD-06932A6BADA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D9807-77C9-4E00-9F41-6AC3AFD9A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1356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997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9974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92381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57991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3730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070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977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49963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10715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8408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96808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72401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9621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63316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14021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1928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44923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816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34586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81449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89489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81234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15930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0763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3078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2073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83742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31709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25155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88672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6580025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7251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788603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63727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01903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05511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12392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172888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1192078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24575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92474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0065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0174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57585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463710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587643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34391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D74A-F8A2-43FC-BCE4-19C8321E3E32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18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5BD2-0B84-491E-AAEE-64E8DA44A3AD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CB8-96BC-4FB3-86A6-6F84A1C117DB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5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6CF4-5FF1-4A9B-9760-E8DEFBA11C42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824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986E-A085-4358-87DA-1857446B8812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71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23F-E63B-43C6-AC27-72A9041E3046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402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D85C-BFBE-407C-B58A-97E489ADDFAE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9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965163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39AB-2F3D-41C5-B38C-9012316C7E2F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469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FEAD-7F26-490D-A4B7-2DD54A82330F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4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2DBF-B52C-4512-9668-DE45D4C0BE26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0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1639-A094-42EF-AAEE-B2FA14E5DED5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48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6F22-F7AD-4475-BCEC-AC20645A0856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309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ED55-6E87-465D-8488-D29D20DB3BFC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409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8EAA-79A9-4C94-94D7-3DBA99EE4DAF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094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722D-E316-4BE7-975B-680A19821371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04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E104-98E6-418F-B86E-780344565934}" type="datetime1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02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D443-50BB-41AF-A4C9-01478578783C}" type="datetime1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23569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69E0-67C8-4400-8A77-1FF449CE6646}" type="datetime1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095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FD40E-AF76-4114-93A1-FD08F3C644D1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475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26-685C-44B7-95AE-57EF0B54DD80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78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66DA-4FAD-459D-B9CF-A7B7EF4464B4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283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539C-6165-43B2-99C3-994F44CBE1BA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64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6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415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17926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2003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4945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2040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9819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61088-304C-4C92-B0AD-6C326551F9ED}" type="datetime1">
              <a:rPr lang="en-US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56F8D-EE63-4E89-8C2B-08B455BC0796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0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7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5.xml"/><Relationship Id="rId1" Type="http://schemas.openxmlformats.org/officeDocument/2006/relationships/themeOverride" Target="../theme/themeOverride3.xml"/><Relationship Id="rId5" Type="http://schemas.openxmlformats.org/officeDocument/2006/relationships/hyperlink" Target="https://www.linkedin.com/pulse/list-useful-links-videos-slides-articles-deep-farshid-pirahansiah?articleId=6274891035365732352#comments-6274891035365732352&amp;trk=prof-post" TargetMode="External"/><Relationship Id="rId4" Type="http://schemas.openxmlformats.org/officeDocument/2006/relationships/hyperlink" Target="https://www.youtube.com/watch?v=yX8KuPZCAMo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666" y="1890085"/>
            <a:ext cx="6633797" cy="890587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latin typeface="Georgia" panose="02040502050405020303" pitchFamily="18" charset="0"/>
              </a:rPr>
              <a:t>Welcome to Deep Learning programming!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81172" y="2891021"/>
            <a:ext cx="7848600" cy="847725"/>
          </a:xfrm>
          <a:prstGeom prst="rect">
            <a:avLst/>
          </a:prstGeom>
          <a:ln/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altLang="en-US" sz="1800" dirty="0" err="1">
                <a:solidFill>
                  <a:prstClr val="white"/>
                </a:solidFill>
                <a:latin typeface="Georgia" panose="02040502050405020303" pitchFamily="18" charset="0"/>
              </a:rPr>
              <a:t>Keras</a:t>
            </a:r>
            <a:r>
              <a:rPr lang="en-US" altLang="en-US" sz="1800" dirty="0">
                <a:solidFill>
                  <a:prstClr val="white"/>
                </a:solidFill>
                <a:latin typeface="Georgia" panose="02040502050405020303" pitchFamily="18" charset="0"/>
              </a:rPr>
              <a:t> for Deep Learning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pPr defTabSz="685800">
              <a:defRPr/>
            </a:pPr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E3E82D2-5D9B-4911-88F7-DBCDD442E1D4}"/>
              </a:ext>
            </a:extLst>
          </p:cNvPr>
          <p:cNvSpPr/>
          <p:nvPr/>
        </p:nvSpPr>
        <p:spPr>
          <a:xfrm>
            <a:off x="3820967" y="384424"/>
            <a:ext cx="1339197" cy="1339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287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6DFD-21D2-4DD5-B9BF-2D088821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252525"/>
                </a:solidFill>
              </a:rPr>
              <a:t>WHY </a:t>
            </a:r>
            <a:r>
              <a:rPr lang="en-US" sz="3600" spc="75" dirty="0">
                <a:solidFill>
                  <a:srgbClr val="252525"/>
                </a:solidFill>
              </a:rPr>
              <a:t>CONVOLUTIONAL </a:t>
            </a:r>
            <a:r>
              <a:rPr lang="en-US" sz="3600" spc="-30" dirty="0">
                <a:solidFill>
                  <a:srgbClr val="252525"/>
                </a:solidFill>
              </a:rPr>
              <a:t>NEURAL</a:t>
            </a:r>
            <a:r>
              <a:rPr lang="en-US" sz="3600" spc="190" dirty="0">
                <a:solidFill>
                  <a:srgbClr val="252525"/>
                </a:solidFill>
              </a:rPr>
              <a:t> </a:t>
            </a:r>
            <a:r>
              <a:rPr lang="en-US" sz="3600" spc="-30" dirty="0">
                <a:solidFill>
                  <a:srgbClr val="252525"/>
                </a:solidFill>
              </a:rPr>
              <a:t>NETWORK?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BFA3-7A27-48B7-A6F4-AB07F246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3EA2275-E927-4019-9308-541052730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330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005AA-D116-46B1-A9A3-4DD5A125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252525"/>
                </a:solidFill>
              </a:rPr>
              <a:t>WHY </a:t>
            </a:r>
            <a:r>
              <a:rPr lang="en-US" sz="3600" spc="75" dirty="0">
                <a:solidFill>
                  <a:srgbClr val="252525"/>
                </a:solidFill>
              </a:rPr>
              <a:t>CONVOLUTIONAL </a:t>
            </a:r>
            <a:r>
              <a:rPr lang="en-US" sz="3600" spc="-30" dirty="0">
                <a:solidFill>
                  <a:srgbClr val="252525"/>
                </a:solidFill>
              </a:rPr>
              <a:t>NEURAL</a:t>
            </a:r>
            <a:r>
              <a:rPr lang="en-US" sz="3600" spc="190" dirty="0">
                <a:solidFill>
                  <a:srgbClr val="252525"/>
                </a:solidFill>
              </a:rPr>
              <a:t> </a:t>
            </a:r>
            <a:r>
              <a:rPr lang="en-US" sz="3600" spc="-30" dirty="0">
                <a:solidFill>
                  <a:srgbClr val="252525"/>
                </a:solidFill>
              </a:rPr>
              <a:t>NETWORK?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4DB7-E2CA-4789-8FEE-4E4FF295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11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10B6088-F61D-42A3-902F-5B063113C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0250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3217-6C39-458E-B08C-B54DC35B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55" dirty="0">
                <a:solidFill>
                  <a:srgbClr val="252525"/>
                </a:solidFill>
              </a:rPr>
              <a:t>INTRODUCTION </a:t>
            </a:r>
            <a:r>
              <a:rPr lang="en-US" sz="3600" spc="-75" dirty="0">
                <a:solidFill>
                  <a:srgbClr val="252525"/>
                </a:solidFill>
              </a:rPr>
              <a:t>TO</a:t>
            </a:r>
            <a:r>
              <a:rPr lang="en-US" sz="3600" spc="580" dirty="0">
                <a:solidFill>
                  <a:srgbClr val="252525"/>
                </a:solidFill>
              </a:rPr>
              <a:t> </a:t>
            </a:r>
            <a:r>
              <a:rPr lang="en-US" sz="3600" spc="80" dirty="0">
                <a:solidFill>
                  <a:srgbClr val="252525"/>
                </a:solidFill>
              </a:rPr>
              <a:t>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02D0-90AD-4CF9-A78A-D489D77C6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18C60-5E29-4B52-9953-69B7DF28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12</a:t>
            </a:fld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9A0FB675-56F1-49A2-90F0-F128D7C77AE2}"/>
              </a:ext>
            </a:extLst>
          </p:cNvPr>
          <p:cNvSpPr/>
          <p:nvPr/>
        </p:nvSpPr>
        <p:spPr>
          <a:xfrm>
            <a:off x="533400" y="1200151"/>
            <a:ext cx="8153400" cy="327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12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8B7E-E178-449E-9388-01827255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35" dirty="0">
                <a:solidFill>
                  <a:srgbClr val="252525"/>
                </a:solidFill>
              </a:rPr>
              <a:t>WORKING	</a:t>
            </a:r>
            <a:r>
              <a:rPr lang="en-US" sz="3600" spc="-110" dirty="0">
                <a:solidFill>
                  <a:srgbClr val="252525"/>
                </a:solidFill>
              </a:rPr>
              <a:t>OF</a:t>
            </a:r>
            <a:r>
              <a:rPr lang="en-US" sz="3600" spc="285" dirty="0">
                <a:solidFill>
                  <a:srgbClr val="252525"/>
                </a:solidFill>
              </a:rPr>
              <a:t> </a:t>
            </a:r>
            <a:r>
              <a:rPr lang="en-US" sz="3600" spc="80" dirty="0">
                <a:solidFill>
                  <a:srgbClr val="252525"/>
                </a:solidFill>
              </a:rPr>
              <a:t>CNN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B245E-514D-4F52-AB0B-1BE6852E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13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F47B696-B4E0-476E-98D8-AC2964F55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42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5F49-A9A4-4D60-A478-3BE20C6A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35" dirty="0">
                <a:solidFill>
                  <a:srgbClr val="252525"/>
                </a:solidFill>
              </a:rPr>
              <a:t>WORKING	</a:t>
            </a:r>
            <a:r>
              <a:rPr lang="en-US" sz="3600" spc="-110" dirty="0">
                <a:solidFill>
                  <a:srgbClr val="252525"/>
                </a:solidFill>
              </a:rPr>
              <a:t>OF</a:t>
            </a:r>
            <a:r>
              <a:rPr lang="en-US" sz="3600" spc="285" dirty="0">
                <a:solidFill>
                  <a:srgbClr val="252525"/>
                </a:solidFill>
              </a:rPr>
              <a:t> </a:t>
            </a:r>
            <a:r>
              <a:rPr lang="en-US" sz="3600" spc="80" dirty="0">
                <a:solidFill>
                  <a:srgbClr val="252525"/>
                </a:solidFill>
              </a:rPr>
              <a:t>CNN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14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7E0BD34-9ED2-4F03-B12C-4025A6A1B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592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5F49-A9A4-4D60-A478-3BE20C6A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35" dirty="0">
                <a:solidFill>
                  <a:srgbClr val="252525"/>
                </a:solidFill>
              </a:rPr>
              <a:t>WORKING	</a:t>
            </a:r>
            <a:r>
              <a:rPr lang="en-US" sz="3600" spc="-110" dirty="0">
                <a:solidFill>
                  <a:srgbClr val="252525"/>
                </a:solidFill>
              </a:rPr>
              <a:t>OF</a:t>
            </a:r>
            <a:r>
              <a:rPr lang="en-US" sz="3600" spc="285" dirty="0">
                <a:solidFill>
                  <a:srgbClr val="252525"/>
                </a:solidFill>
              </a:rPr>
              <a:t> </a:t>
            </a:r>
            <a:r>
              <a:rPr lang="en-US" sz="3600" spc="80" dirty="0">
                <a:solidFill>
                  <a:srgbClr val="252525"/>
                </a:solidFill>
              </a:rPr>
              <a:t>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7FB7-EB0C-4FC7-9CFF-FFF64B9B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15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806A6C9-51BB-4E93-A494-74B1E0644BF0}"/>
              </a:ext>
            </a:extLst>
          </p:cNvPr>
          <p:cNvSpPr/>
          <p:nvPr/>
        </p:nvSpPr>
        <p:spPr>
          <a:xfrm>
            <a:off x="381000" y="1095887"/>
            <a:ext cx="8305800" cy="3304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926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5F49-A9A4-4D60-A478-3BE20C6A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35" dirty="0">
                <a:solidFill>
                  <a:srgbClr val="252525"/>
                </a:solidFill>
              </a:rPr>
              <a:t>WORKING	</a:t>
            </a:r>
            <a:r>
              <a:rPr lang="en-US" sz="3600" spc="-110" dirty="0">
                <a:solidFill>
                  <a:srgbClr val="252525"/>
                </a:solidFill>
              </a:rPr>
              <a:t>OF</a:t>
            </a:r>
            <a:r>
              <a:rPr lang="en-US" sz="3600" spc="285" dirty="0">
                <a:solidFill>
                  <a:srgbClr val="252525"/>
                </a:solidFill>
              </a:rPr>
              <a:t> </a:t>
            </a:r>
            <a:r>
              <a:rPr lang="en-US" sz="3600" spc="80" dirty="0">
                <a:solidFill>
                  <a:srgbClr val="252525"/>
                </a:solidFill>
              </a:rPr>
              <a:t>CNN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16</a:t>
            </a:fld>
            <a:endParaRPr lang="en-US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F245473-9D82-4DEA-A838-32CAF66D8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21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5F49-A9A4-4D60-A478-3BE20C6A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pc="-35" dirty="0">
                <a:solidFill>
                  <a:srgbClr val="252525"/>
                </a:solidFill>
                <a:latin typeface="Arial"/>
                <a:cs typeface="Arial"/>
              </a:rPr>
              <a:t>CNN</a:t>
            </a:r>
            <a:r>
              <a:rPr lang="en-US" sz="36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3600" spc="-45" dirty="0">
                <a:solidFill>
                  <a:srgbClr val="252525"/>
                </a:solidFill>
                <a:latin typeface="Arial"/>
                <a:cs typeface="Arial"/>
              </a:rPr>
              <a:t>layers</a:t>
            </a:r>
            <a:br>
              <a:rPr lang="en-US" sz="36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7FB7-EB0C-4FC7-9CFF-FFF64B9B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00" indent="-228600">
              <a:spcBef>
                <a:spcPts val="945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800" spc="-35" dirty="0">
                <a:solidFill>
                  <a:srgbClr val="252525"/>
                </a:solidFill>
                <a:latin typeface="Arial"/>
                <a:cs typeface="Arial"/>
              </a:rPr>
              <a:t>CNN</a:t>
            </a:r>
            <a:r>
              <a:rPr lang="en-US" sz="18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800" spc="-45" dirty="0">
                <a:solidFill>
                  <a:srgbClr val="252525"/>
                </a:solidFill>
                <a:latin typeface="Arial"/>
                <a:cs typeface="Arial"/>
              </a:rPr>
              <a:t>layers</a:t>
            </a:r>
            <a:endParaRPr lang="en-US" sz="1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60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10" dirty="0">
                <a:solidFill>
                  <a:srgbClr val="252525"/>
                </a:solidFill>
                <a:latin typeface="Arial"/>
                <a:cs typeface="Arial"/>
              </a:rPr>
              <a:t>Convolution</a:t>
            </a:r>
            <a:r>
              <a:rPr lang="en-US" sz="16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55" dirty="0">
                <a:solidFill>
                  <a:srgbClr val="252525"/>
                </a:solidFill>
                <a:latin typeface="Arial"/>
                <a:cs typeface="Arial"/>
              </a:rPr>
              <a:t>Layer</a:t>
            </a:r>
            <a:endParaRPr lang="en-US"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00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-5" dirty="0">
                <a:solidFill>
                  <a:srgbClr val="252525"/>
                </a:solidFill>
                <a:latin typeface="Arial"/>
                <a:cs typeface="Arial"/>
              </a:rPr>
              <a:t>Non-Linear </a:t>
            </a:r>
            <a:r>
              <a:rPr lang="en-US" sz="1600" spc="5" dirty="0">
                <a:solidFill>
                  <a:srgbClr val="252525"/>
                </a:solidFill>
                <a:latin typeface="Arial"/>
                <a:cs typeface="Arial"/>
              </a:rPr>
              <a:t>Activation </a:t>
            </a:r>
            <a:r>
              <a:rPr lang="en-US" sz="1600" spc="-55" dirty="0">
                <a:solidFill>
                  <a:srgbClr val="252525"/>
                </a:solidFill>
                <a:latin typeface="Arial"/>
                <a:cs typeface="Arial"/>
              </a:rPr>
              <a:t>Layer</a:t>
            </a:r>
            <a:r>
              <a:rPr lang="en-US" sz="16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8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lang="en-US" sz="1600" spc="-80" dirty="0" err="1">
                <a:solidFill>
                  <a:srgbClr val="252525"/>
                </a:solidFill>
                <a:latin typeface="Arial"/>
                <a:cs typeface="Arial"/>
              </a:rPr>
              <a:t>ReLu</a:t>
            </a:r>
            <a:r>
              <a:rPr lang="en-US" sz="1600" spc="-80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lang="en-US"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dirty="0">
                <a:solidFill>
                  <a:srgbClr val="252525"/>
                </a:solidFill>
                <a:latin typeface="Arial"/>
                <a:cs typeface="Arial"/>
              </a:rPr>
              <a:t>Pooling </a:t>
            </a:r>
            <a:r>
              <a:rPr lang="en-US" sz="1600" spc="-55" dirty="0">
                <a:solidFill>
                  <a:srgbClr val="252525"/>
                </a:solidFill>
                <a:latin typeface="Arial"/>
                <a:cs typeface="Arial"/>
              </a:rPr>
              <a:t>Layer</a:t>
            </a:r>
            <a:endParaRPr lang="en-US" sz="16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4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5F49-A9A4-4D60-A478-3BE20C6A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135" dirty="0">
                <a:solidFill>
                  <a:srgbClr val="252525"/>
                </a:solidFill>
              </a:rPr>
              <a:t>LAYERS </a:t>
            </a:r>
            <a:r>
              <a:rPr lang="en-US" sz="3600" spc="114" dirty="0">
                <a:solidFill>
                  <a:srgbClr val="252525"/>
                </a:solidFill>
              </a:rPr>
              <a:t>IN</a:t>
            </a:r>
            <a:r>
              <a:rPr lang="en-US" sz="3600" spc="145" dirty="0">
                <a:solidFill>
                  <a:srgbClr val="252525"/>
                </a:solidFill>
              </a:rPr>
              <a:t> </a:t>
            </a:r>
            <a:r>
              <a:rPr lang="en-US" sz="3600" spc="80" dirty="0">
                <a:solidFill>
                  <a:srgbClr val="252525"/>
                </a:solidFill>
              </a:rPr>
              <a:t>CNN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18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DB7C176-1D6C-47B7-9550-620F1DAAD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972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5F49-A9A4-4D60-A478-3BE20C6A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80" dirty="0">
                <a:solidFill>
                  <a:srgbClr val="252525"/>
                </a:solidFill>
              </a:rPr>
              <a:t>CONVOLUTION</a:t>
            </a:r>
            <a:r>
              <a:rPr lang="en-US" sz="3600" spc="275" dirty="0">
                <a:solidFill>
                  <a:srgbClr val="252525"/>
                </a:solidFill>
              </a:rPr>
              <a:t> </a:t>
            </a:r>
            <a:r>
              <a:rPr lang="en-US" sz="3600" spc="-125" dirty="0">
                <a:solidFill>
                  <a:srgbClr val="252525"/>
                </a:solidFill>
              </a:rPr>
              <a:t>LAYER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19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DF23DA5-433B-4B01-96B9-2439E857B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28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62151"/>
            <a:ext cx="7467600" cy="973931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210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5F49-A9A4-4D60-A478-3BE20C6A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80" dirty="0">
                <a:solidFill>
                  <a:srgbClr val="252525"/>
                </a:solidFill>
              </a:rPr>
              <a:t>CONVOLUTION</a:t>
            </a:r>
            <a:r>
              <a:rPr lang="en-US" sz="3600" spc="275" dirty="0">
                <a:solidFill>
                  <a:srgbClr val="252525"/>
                </a:solidFill>
              </a:rPr>
              <a:t> </a:t>
            </a:r>
            <a:r>
              <a:rPr lang="en-US" sz="3600" spc="-125" dirty="0">
                <a:solidFill>
                  <a:srgbClr val="252525"/>
                </a:solidFill>
              </a:rPr>
              <a:t>LAYER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41E9C85-B877-47E3-AE85-658508D36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1715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21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51755A8-E88D-4A0F-817E-5A355202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6481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22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741BDB2-3B1B-4258-A2EF-7F2EC9791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540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23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9919265-F104-4693-9FC7-003772846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830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24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C52380F-8A3A-4161-81C1-1AB44553E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62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25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B7F1F40-3BEA-480E-AD77-FAC4A20C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019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5F49-A9A4-4D60-A478-3BE20C6A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26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C29F9C0-6418-4231-A1E1-85B38C6F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40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5EC22E5-9585-4A55-9A98-C222AE07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809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28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94CF0A7-CFD5-4CE0-B031-7D023F8E6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0880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29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A86827E-0886-42AE-8AED-ACBEC7073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881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17009-E605-4AF1-9509-084955F01D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241300" indent="-228600">
              <a:spcBef>
                <a:spcPts val="944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800" b="1" dirty="0">
                <a:solidFill>
                  <a:srgbClr val="252525"/>
                </a:solidFill>
                <a:latin typeface="Arial"/>
                <a:cs typeface="Arial"/>
              </a:rPr>
              <a:t>Review CNN and LSTM</a:t>
            </a:r>
          </a:p>
          <a:p>
            <a:pPr marL="541331" lvl="1" indent="-228600">
              <a:spcBef>
                <a:spcPts val="944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500" dirty="0">
                <a:solidFill>
                  <a:srgbClr val="252525"/>
                </a:solidFill>
                <a:latin typeface="Arial"/>
                <a:cs typeface="Arial"/>
              </a:rPr>
              <a:t>Approach </a:t>
            </a:r>
            <a:r>
              <a:rPr lang="en-US" sz="1500" spc="-40" dirty="0">
                <a:solidFill>
                  <a:srgbClr val="252525"/>
                </a:solidFill>
                <a:latin typeface="Arial"/>
                <a:cs typeface="Arial"/>
              </a:rPr>
              <a:t>(Deep </a:t>
            </a:r>
            <a:r>
              <a:rPr lang="en-US" sz="1500" spc="-20" dirty="0">
                <a:solidFill>
                  <a:srgbClr val="252525"/>
                </a:solidFill>
                <a:latin typeface="Arial"/>
                <a:cs typeface="Arial"/>
              </a:rPr>
              <a:t>Learning</a:t>
            </a:r>
            <a:r>
              <a:rPr lang="en-US" sz="150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500" spc="-40" dirty="0">
                <a:solidFill>
                  <a:srgbClr val="252525"/>
                </a:solidFill>
                <a:latin typeface="Arial"/>
                <a:cs typeface="Arial"/>
              </a:rPr>
              <a:t>Techniques)</a:t>
            </a:r>
            <a:endParaRPr lang="en-US" sz="1500" dirty="0">
              <a:latin typeface="Arial"/>
              <a:cs typeface="Arial"/>
            </a:endParaRPr>
          </a:p>
          <a:p>
            <a:pPr marL="769929" lvl="2" indent="-228600">
              <a:spcBef>
                <a:spcPts val="106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dirty="0">
                <a:solidFill>
                  <a:srgbClr val="252525"/>
                </a:solidFill>
                <a:latin typeface="Arial"/>
                <a:cs typeface="Arial"/>
              </a:rPr>
              <a:t>Convolutional </a:t>
            </a:r>
            <a:r>
              <a:rPr lang="en-US" sz="1300" spc="-10" dirty="0">
                <a:solidFill>
                  <a:srgbClr val="252525"/>
                </a:solidFill>
                <a:latin typeface="Arial"/>
                <a:cs typeface="Arial"/>
              </a:rPr>
              <a:t>Neural </a:t>
            </a:r>
            <a:r>
              <a:rPr lang="en-US" sz="1300" spc="15" dirty="0">
                <a:solidFill>
                  <a:srgbClr val="252525"/>
                </a:solidFill>
                <a:latin typeface="Arial"/>
                <a:cs typeface="Arial"/>
              </a:rPr>
              <a:t>Network</a:t>
            </a:r>
            <a:r>
              <a:rPr lang="en-US" sz="1300" spc="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45" dirty="0">
                <a:solidFill>
                  <a:srgbClr val="252525"/>
                </a:solidFill>
                <a:latin typeface="Arial"/>
                <a:cs typeface="Arial"/>
              </a:rPr>
              <a:t>(CNN)</a:t>
            </a:r>
            <a:endParaRPr lang="en-US" sz="1300" dirty="0">
              <a:latin typeface="Arial"/>
              <a:cs typeface="Arial"/>
            </a:endParaRPr>
          </a:p>
          <a:p>
            <a:pPr marL="769929" lvl="2" indent="-228600"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-25" dirty="0">
                <a:solidFill>
                  <a:srgbClr val="252525"/>
                </a:solidFill>
                <a:latin typeface="Arial"/>
                <a:cs typeface="Arial"/>
              </a:rPr>
              <a:t>Recurrent </a:t>
            </a:r>
            <a:r>
              <a:rPr lang="en-US" sz="1300" spc="-10" dirty="0">
                <a:solidFill>
                  <a:srgbClr val="252525"/>
                </a:solidFill>
                <a:latin typeface="Arial"/>
                <a:cs typeface="Arial"/>
              </a:rPr>
              <a:t>Neural </a:t>
            </a:r>
            <a:r>
              <a:rPr lang="en-US" sz="1300" spc="15" dirty="0">
                <a:solidFill>
                  <a:srgbClr val="252525"/>
                </a:solidFill>
                <a:latin typeface="Arial"/>
                <a:cs typeface="Arial"/>
              </a:rPr>
              <a:t>Network</a:t>
            </a:r>
            <a:r>
              <a:rPr lang="en-US" sz="1300" spc="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50" dirty="0">
                <a:solidFill>
                  <a:srgbClr val="252525"/>
                </a:solidFill>
                <a:latin typeface="Arial"/>
                <a:cs typeface="Arial"/>
              </a:rPr>
              <a:t>(RNN)</a:t>
            </a:r>
            <a:endParaRPr lang="en-US" sz="1300" dirty="0">
              <a:latin typeface="Arial"/>
              <a:cs typeface="Arial"/>
            </a:endParaRPr>
          </a:p>
          <a:p>
            <a:pPr marL="769929" lvl="2" indent="-228600">
              <a:spcBef>
                <a:spcPts val="100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-10" dirty="0">
                <a:solidFill>
                  <a:srgbClr val="252525"/>
                </a:solidFill>
                <a:latin typeface="Arial"/>
                <a:cs typeface="Arial"/>
              </a:rPr>
              <a:t>Long Term-Short </a:t>
            </a:r>
            <a:r>
              <a:rPr lang="en-US" sz="1300" spc="20" dirty="0">
                <a:solidFill>
                  <a:srgbClr val="252525"/>
                </a:solidFill>
                <a:latin typeface="Arial"/>
                <a:cs typeface="Arial"/>
              </a:rPr>
              <a:t>Memory</a:t>
            </a:r>
            <a:r>
              <a:rPr lang="en-US"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90" dirty="0">
                <a:solidFill>
                  <a:srgbClr val="252525"/>
                </a:solidFill>
                <a:latin typeface="Arial"/>
                <a:cs typeface="Arial"/>
              </a:rPr>
              <a:t>(LTSM)</a:t>
            </a:r>
            <a:endParaRPr lang="en-US" sz="1300" dirty="0">
              <a:latin typeface="Arial"/>
              <a:cs typeface="Arial"/>
            </a:endParaRPr>
          </a:p>
          <a:p>
            <a:pPr marL="541331" lvl="1" indent="-228600">
              <a:spcBef>
                <a:spcPts val="94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500" spc="25" dirty="0">
                <a:solidFill>
                  <a:srgbClr val="252525"/>
                </a:solidFill>
                <a:latin typeface="Arial"/>
                <a:cs typeface="Arial"/>
              </a:rPr>
              <a:t>Introduction </a:t>
            </a:r>
            <a:r>
              <a:rPr lang="en-US" sz="1500" spc="8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lang="en-US" sz="150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500" spc="-40" dirty="0">
                <a:solidFill>
                  <a:srgbClr val="252525"/>
                </a:solidFill>
                <a:latin typeface="Arial"/>
                <a:cs typeface="Arial"/>
              </a:rPr>
              <a:t>CNN</a:t>
            </a:r>
            <a:endParaRPr lang="en-US" sz="1500" dirty="0">
              <a:latin typeface="Arial"/>
              <a:cs typeface="Arial"/>
            </a:endParaRPr>
          </a:p>
          <a:p>
            <a:pPr marL="769929" lvl="2" indent="-228600">
              <a:spcBef>
                <a:spcPts val="106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-40" dirty="0">
                <a:solidFill>
                  <a:srgbClr val="252525"/>
                </a:solidFill>
                <a:latin typeface="Arial"/>
                <a:cs typeface="Arial"/>
              </a:rPr>
              <a:t>Gist </a:t>
            </a:r>
            <a:r>
              <a:rPr lang="en-US" sz="1300" spc="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lang="en-US" sz="1300" spc="-10" dirty="0">
                <a:solidFill>
                  <a:srgbClr val="252525"/>
                </a:solidFill>
                <a:latin typeface="Arial"/>
                <a:cs typeface="Arial"/>
              </a:rPr>
              <a:t>Neural</a:t>
            </a:r>
            <a:r>
              <a:rPr lang="en-US"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15" dirty="0">
                <a:solidFill>
                  <a:srgbClr val="252525"/>
                </a:solidFill>
                <a:latin typeface="Arial"/>
                <a:cs typeface="Arial"/>
              </a:rPr>
              <a:t>Network</a:t>
            </a:r>
            <a:endParaRPr lang="en-US" sz="1300" dirty="0">
              <a:latin typeface="Arial"/>
              <a:cs typeface="Arial"/>
            </a:endParaRPr>
          </a:p>
          <a:p>
            <a:pPr marL="769929" lvl="2" indent="-228600"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dirty="0">
                <a:solidFill>
                  <a:srgbClr val="252525"/>
                </a:solidFill>
                <a:latin typeface="Arial"/>
                <a:cs typeface="Arial"/>
              </a:rPr>
              <a:t>Architecture </a:t>
            </a:r>
            <a:r>
              <a:rPr lang="en-US" sz="13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3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40" dirty="0">
                <a:solidFill>
                  <a:srgbClr val="252525"/>
                </a:solidFill>
                <a:latin typeface="Arial"/>
                <a:cs typeface="Arial"/>
              </a:rPr>
              <a:t>CNN</a:t>
            </a:r>
            <a:endParaRPr lang="en-US" sz="1300" dirty="0">
              <a:latin typeface="Arial"/>
              <a:cs typeface="Arial"/>
            </a:endParaRPr>
          </a:p>
          <a:p>
            <a:pPr marL="541331" lvl="1" indent="-228600">
              <a:spcBef>
                <a:spcPts val="945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500" spc="-35" dirty="0">
                <a:solidFill>
                  <a:srgbClr val="252525"/>
                </a:solidFill>
                <a:latin typeface="Arial"/>
                <a:cs typeface="Arial"/>
              </a:rPr>
              <a:t>CNN</a:t>
            </a:r>
            <a:r>
              <a:rPr lang="en-US" sz="15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500" spc="-45" dirty="0">
                <a:solidFill>
                  <a:srgbClr val="252525"/>
                </a:solidFill>
                <a:latin typeface="Arial"/>
                <a:cs typeface="Arial"/>
              </a:rPr>
              <a:t>layers</a:t>
            </a:r>
            <a:endParaRPr lang="en-US" sz="1500" dirty="0">
              <a:latin typeface="Arial"/>
              <a:cs typeface="Arial"/>
            </a:endParaRPr>
          </a:p>
          <a:p>
            <a:pPr marL="769929" lvl="2" indent="-228600">
              <a:spcBef>
                <a:spcPts val="1060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10" dirty="0">
                <a:solidFill>
                  <a:srgbClr val="252525"/>
                </a:solidFill>
                <a:latin typeface="Arial"/>
                <a:cs typeface="Arial"/>
              </a:rPr>
              <a:t>Convolution</a:t>
            </a:r>
            <a:r>
              <a:rPr lang="en-US" sz="13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55" dirty="0">
                <a:solidFill>
                  <a:srgbClr val="252525"/>
                </a:solidFill>
                <a:latin typeface="Arial"/>
                <a:cs typeface="Arial"/>
              </a:rPr>
              <a:t>Layer</a:t>
            </a:r>
            <a:endParaRPr lang="en-US" sz="1300" dirty="0">
              <a:latin typeface="Arial"/>
              <a:cs typeface="Arial"/>
            </a:endParaRPr>
          </a:p>
          <a:p>
            <a:pPr marL="769929" lvl="2" indent="-228600">
              <a:spcBef>
                <a:spcPts val="1000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-5" dirty="0">
                <a:solidFill>
                  <a:srgbClr val="252525"/>
                </a:solidFill>
                <a:latin typeface="Arial"/>
                <a:cs typeface="Arial"/>
              </a:rPr>
              <a:t>Non-Linear </a:t>
            </a:r>
            <a:r>
              <a:rPr lang="en-US" sz="1300" spc="5" dirty="0">
                <a:solidFill>
                  <a:srgbClr val="252525"/>
                </a:solidFill>
                <a:latin typeface="Arial"/>
                <a:cs typeface="Arial"/>
              </a:rPr>
              <a:t>Activation </a:t>
            </a:r>
            <a:r>
              <a:rPr lang="en-US" sz="1300" spc="-55" dirty="0">
                <a:solidFill>
                  <a:srgbClr val="252525"/>
                </a:solidFill>
                <a:latin typeface="Arial"/>
                <a:cs typeface="Arial"/>
              </a:rPr>
              <a:t>Layer</a:t>
            </a:r>
            <a:r>
              <a:rPr lang="en-US"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8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lang="en-US" sz="1300" spc="-80" dirty="0" err="1">
                <a:solidFill>
                  <a:srgbClr val="252525"/>
                </a:solidFill>
                <a:latin typeface="Arial"/>
                <a:cs typeface="Arial"/>
              </a:rPr>
              <a:t>ReLu</a:t>
            </a:r>
            <a:r>
              <a:rPr lang="en-US" sz="1300" spc="-80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lang="en-US" sz="1300" dirty="0">
              <a:latin typeface="Arial"/>
              <a:cs typeface="Arial"/>
            </a:endParaRPr>
          </a:p>
          <a:p>
            <a:pPr marL="769929" lvl="2" indent="-228600"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dirty="0">
                <a:solidFill>
                  <a:srgbClr val="252525"/>
                </a:solidFill>
                <a:latin typeface="Arial"/>
                <a:cs typeface="Arial"/>
              </a:rPr>
              <a:t>Pooling </a:t>
            </a:r>
            <a:r>
              <a:rPr lang="en-US" sz="1300" spc="-55" dirty="0">
                <a:solidFill>
                  <a:srgbClr val="252525"/>
                </a:solidFill>
                <a:latin typeface="Arial"/>
                <a:cs typeface="Arial"/>
              </a:rPr>
              <a:t>Layer</a:t>
            </a:r>
            <a:endParaRPr lang="en-US" sz="13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47A4C1-DEBC-4191-B0A3-9A1489BDB6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541331" lvl="1" indent="-228600">
              <a:spcBef>
                <a:spcPts val="1105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500" spc="-30" dirty="0">
                <a:solidFill>
                  <a:srgbClr val="252525"/>
                </a:solidFill>
                <a:latin typeface="Arial"/>
                <a:cs typeface="Arial"/>
              </a:rPr>
              <a:t>Hyper-Parameters.</a:t>
            </a:r>
            <a:endParaRPr lang="en-US" sz="1500" dirty="0">
              <a:latin typeface="Arial"/>
              <a:cs typeface="Arial"/>
            </a:endParaRPr>
          </a:p>
          <a:p>
            <a:pPr marL="541331" lvl="1" indent="-228600">
              <a:spcBef>
                <a:spcPts val="101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500" spc="25" dirty="0">
                <a:solidFill>
                  <a:srgbClr val="252525"/>
                </a:solidFill>
                <a:latin typeface="Arial"/>
                <a:cs typeface="Arial"/>
              </a:rPr>
              <a:t>Introduction </a:t>
            </a:r>
            <a:r>
              <a:rPr lang="en-US" sz="1500" spc="8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lang="en-US" sz="150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500" spc="-50" dirty="0">
                <a:solidFill>
                  <a:srgbClr val="252525"/>
                </a:solidFill>
                <a:latin typeface="Arial"/>
                <a:cs typeface="Arial"/>
              </a:rPr>
              <a:t>RNN</a:t>
            </a:r>
            <a:endParaRPr lang="en-US" sz="1500" dirty="0">
              <a:latin typeface="Arial"/>
              <a:cs typeface="Arial"/>
            </a:endParaRPr>
          </a:p>
          <a:p>
            <a:pPr marL="769929" lvl="2" indent="-228600">
              <a:spcBef>
                <a:spcPts val="106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-5" dirty="0">
                <a:solidFill>
                  <a:srgbClr val="252525"/>
                </a:solidFill>
                <a:latin typeface="Arial"/>
                <a:cs typeface="Arial"/>
              </a:rPr>
              <a:t>Architecture </a:t>
            </a:r>
            <a:r>
              <a:rPr lang="en-US" sz="13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3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45" dirty="0">
                <a:solidFill>
                  <a:srgbClr val="252525"/>
                </a:solidFill>
                <a:latin typeface="Arial"/>
                <a:cs typeface="Arial"/>
              </a:rPr>
              <a:t>RNN</a:t>
            </a:r>
            <a:endParaRPr lang="en-US" sz="1300" dirty="0">
              <a:latin typeface="Arial"/>
              <a:cs typeface="Arial"/>
            </a:endParaRPr>
          </a:p>
          <a:p>
            <a:pPr marL="769929" lvl="2" indent="-228600"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10" dirty="0">
                <a:solidFill>
                  <a:srgbClr val="252525"/>
                </a:solidFill>
                <a:latin typeface="Arial"/>
                <a:cs typeface="Arial"/>
              </a:rPr>
              <a:t>Working </a:t>
            </a:r>
            <a:r>
              <a:rPr lang="en-US" sz="13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45" dirty="0">
                <a:solidFill>
                  <a:srgbClr val="252525"/>
                </a:solidFill>
                <a:latin typeface="Arial"/>
                <a:cs typeface="Arial"/>
              </a:rPr>
              <a:t>RNN</a:t>
            </a:r>
            <a:endParaRPr lang="en-US" sz="1300" dirty="0">
              <a:latin typeface="Arial"/>
              <a:cs typeface="Arial"/>
            </a:endParaRPr>
          </a:p>
          <a:p>
            <a:pPr marL="769929" lvl="2" indent="-228600"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-45" dirty="0">
                <a:solidFill>
                  <a:srgbClr val="252525"/>
                </a:solidFill>
                <a:latin typeface="Arial"/>
                <a:cs typeface="Arial"/>
              </a:rPr>
              <a:t>RNN</a:t>
            </a:r>
            <a:r>
              <a:rPr lang="en-US" sz="13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50" dirty="0">
                <a:solidFill>
                  <a:srgbClr val="252525"/>
                </a:solidFill>
                <a:latin typeface="Arial"/>
                <a:cs typeface="Arial"/>
              </a:rPr>
              <a:t>Example</a:t>
            </a:r>
            <a:endParaRPr lang="en-US" sz="1300" dirty="0">
              <a:latin typeface="Arial"/>
              <a:cs typeface="Arial"/>
            </a:endParaRPr>
          </a:p>
          <a:p>
            <a:pPr marL="541331" lvl="1" indent="-228600">
              <a:spcBef>
                <a:spcPts val="94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500" spc="-30" dirty="0">
                <a:solidFill>
                  <a:srgbClr val="252525"/>
                </a:solidFill>
                <a:latin typeface="Arial"/>
                <a:cs typeface="Arial"/>
              </a:rPr>
              <a:t>Drawback </a:t>
            </a:r>
            <a:r>
              <a:rPr lang="en-US" sz="1500" spc="55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5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500" spc="-50" dirty="0">
                <a:solidFill>
                  <a:srgbClr val="252525"/>
                </a:solidFill>
                <a:latin typeface="Arial"/>
                <a:cs typeface="Arial"/>
              </a:rPr>
              <a:t>RNN</a:t>
            </a:r>
            <a:endParaRPr lang="en-US" sz="1500" dirty="0">
              <a:latin typeface="Arial"/>
              <a:cs typeface="Arial"/>
            </a:endParaRPr>
          </a:p>
          <a:p>
            <a:pPr marL="541331" lvl="1" indent="-228600">
              <a:spcBef>
                <a:spcPts val="100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500" spc="-110" dirty="0">
                <a:solidFill>
                  <a:srgbClr val="252525"/>
                </a:solidFill>
                <a:latin typeface="Arial"/>
                <a:cs typeface="Arial"/>
              </a:rPr>
              <a:t>LSTM</a:t>
            </a:r>
            <a:endParaRPr lang="en-US" sz="1500" dirty="0">
              <a:latin typeface="Arial"/>
              <a:cs typeface="Arial"/>
            </a:endParaRPr>
          </a:p>
          <a:p>
            <a:pPr marL="769929" lvl="2" indent="-228600">
              <a:spcBef>
                <a:spcPts val="106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dirty="0">
                <a:solidFill>
                  <a:srgbClr val="252525"/>
                </a:solidFill>
                <a:latin typeface="Arial"/>
                <a:cs typeface="Arial"/>
              </a:rPr>
              <a:t>Architecture </a:t>
            </a:r>
            <a:r>
              <a:rPr lang="en-US" sz="13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3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100" dirty="0">
                <a:solidFill>
                  <a:srgbClr val="252525"/>
                </a:solidFill>
                <a:latin typeface="Arial"/>
                <a:cs typeface="Arial"/>
              </a:rPr>
              <a:t>LSTM</a:t>
            </a:r>
            <a:endParaRPr lang="en-US" sz="1300" dirty="0">
              <a:latin typeface="Arial"/>
              <a:cs typeface="Arial"/>
            </a:endParaRPr>
          </a:p>
          <a:p>
            <a:pPr marL="769929" lvl="2" indent="-228600">
              <a:spcBef>
                <a:spcPts val="100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10" dirty="0">
                <a:solidFill>
                  <a:srgbClr val="252525"/>
                </a:solidFill>
                <a:latin typeface="Arial"/>
                <a:cs typeface="Arial"/>
              </a:rPr>
              <a:t>Working </a:t>
            </a:r>
            <a:r>
              <a:rPr lang="en-US" sz="13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100" dirty="0">
                <a:solidFill>
                  <a:srgbClr val="252525"/>
                </a:solidFill>
                <a:latin typeface="Arial"/>
                <a:cs typeface="Arial"/>
              </a:rPr>
              <a:t>LSTM</a:t>
            </a:r>
            <a:endParaRPr lang="en-US" sz="1300" dirty="0">
              <a:latin typeface="Arial"/>
              <a:cs typeface="Arial"/>
            </a:endParaRPr>
          </a:p>
          <a:p>
            <a:pPr marL="769929" lvl="2" indent="-228600">
              <a:spcBef>
                <a:spcPts val="1000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300" spc="-100" dirty="0">
                <a:solidFill>
                  <a:srgbClr val="252525"/>
                </a:solidFill>
                <a:latin typeface="Arial"/>
                <a:cs typeface="Arial"/>
              </a:rPr>
              <a:t>LSTM</a:t>
            </a:r>
            <a:r>
              <a:rPr lang="en-US"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300" spc="-50" dirty="0">
                <a:solidFill>
                  <a:srgbClr val="252525"/>
                </a:solidFill>
                <a:latin typeface="Arial"/>
                <a:cs typeface="Arial"/>
              </a:rPr>
              <a:t>Example</a:t>
            </a:r>
          </a:p>
          <a:p>
            <a:pPr marL="769929" lvl="2" indent="-228600">
              <a:spcBef>
                <a:spcPts val="1000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93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30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1DE72D1-017B-449C-944F-C0C6FF3C3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203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31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86662AA-1C2D-42D8-A0AE-7A2C4E68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1977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32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A941FFE-9B4E-46C3-956B-B8DE2762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673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33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EC87413-FB8A-4AFF-A7FD-C866CF37E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822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34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0532EE7-E34E-4A4E-853C-C8CE67A5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0490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35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CB699ED-005E-4B8E-8A85-C33821631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0174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36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FB2A09D-1CE3-461E-A2DA-36EEA7D78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7316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2C43B8D-3A5A-45FF-893F-285A5FF88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9564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38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78010C4-C670-4835-8829-CA869C78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672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FBFE-CF1A-418C-9B29-21F8857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39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2AA38AC-A1BB-44A3-A7D9-136036AE9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543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Agenda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71812"/>
          </a:xfrm>
        </p:spPr>
        <p:txBody>
          <a:bodyPr>
            <a:noAutofit/>
          </a:bodyPr>
          <a:lstStyle/>
          <a:p>
            <a:pPr marL="241300" indent="-228600">
              <a:spcBef>
                <a:spcPts val="944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800" dirty="0">
                <a:solidFill>
                  <a:srgbClr val="252525"/>
                </a:solidFill>
                <a:latin typeface="Arial"/>
                <a:cs typeface="Arial"/>
              </a:rPr>
              <a:t>Approach </a:t>
            </a:r>
            <a:r>
              <a:rPr lang="en-US" sz="1800" spc="-40" dirty="0">
                <a:solidFill>
                  <a:srgbClr val="252525"/>
                </a:solidFill>
                <a:latin typeface="Arial"/>
                <a:cs typeface="Arial"/>
              </a:rPr>
              <a:t>(Deep </a:t>
            </a:r>
            <a:r>
              <a:rPr lang="en-US" sz="1800" spc="-20" dirty="0">
                <a:solidFill>
                  <a:srgbClr val="252525"/>
                </a:solidFill>
                <a:latin typeface="Arial"/>
                <a:cs typeface="Arial"/>
              </a:rPr>
              <a:t>Learning</a:t>
            </a:r>
            <a:r>
              <a:rPr lang="en-US" sz="180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800" spc="-40" dirty="0">
                <a:solidFill>
                  <a:srgbClr val="252525"/>
                </a:solidFill>
                <a:latin typeface="Arial"/>
                <a:cs typeface="Arial"/>
              </a:rPr>
              <a:t>Techniques)</a:t>
            </a:r>
            <a:endParaRPr lang="en-US" sz="1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6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dirty="0">
                <a:solidFill>
                  <a:srgbClr val="252525"/>
                </a:solidFill>
                <a:latin typeface="Arial"/>
                <a:cs typeface="Arial"/>
              </a:rPr>
              <a:t>Convolutional </a:t>
            </a:r>
            <a:r>
              <a:rPr lang="en-US" sz="1600" spc="-10" dirty="0">
                <a:solidFill>
                  <a:srgbClr val="252525"/>
                </a:solidFill>
                <a:latin typeface="Arial"/>
                <a:cs typeface="Arial"/>
              </a:rPr>
              <a:t>Neural </a:t>
            </a:r>
            <a:r>
              <a:rPr lang="en-US" sz="1600" spc="15" dirty="0">
                <a:solidFill>
                  <a:srgbClr val="252525"/>
                </a:solidFill>
                <a:latin typeface="Arial"/>
                <a:cs typeface="Arial"/>
              </a:rPr>
              <a:t>Network</a:t>
            </a:r>
            <a:r>
              <a:rPr lang="en-US" sz="1600" spc="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45" dirty="0">
                <a:solidFill>
                  <a:srgbClr val="252525"/>
                </a:solidFill>
                <a:latin typeface="Arial"/>
                <a:cs typeface="Arial"/>
              </a:rPr>
              <a:t>(CNN)</a:t>
            </a:r>
            <a:endParaRPr lang="en-US"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-25" dirty="0">
                <a:solidFill>
                  <a:srgbClr val="252525"/>
                </a:solidFill>
                <a:latin typeface="Arial"/>
                <a:cs typeface="Arial"/>
              </a:rPr>
              <a:t>Recurrent </a:t>
            </a:r>
            <a:r>
              <a:rPr lang="en-US" sz="1600" spc="-10" dirty="0">
                <a:solidFill>
                  <a:srgbClr val="252525"/>
                </a:solidFill>
                <a:latin typeface="Arial"/>
                <a:cs typeface="Arial"/>
              </a:rPr>
              <a:t>Neural </a:t>
            </a:r>
            <a:r>
              <a:rPr lang="en-US" sz="1600" spc="15" dirty="0">
                <a:solidFill>
                  <a:srgbClr val="252525"/>
                </a:solidFill>
                <a:latin typeface="Arial"/>
                <a:cs typeface="Arial"/>
              </a:rPr>
              <a:t>Network</a:t>
            </a:r>
            <a:r>
              <a:rPr lang="en-US" sz="1600" spc="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50" dirty="0">
                <a:solidFill>
                  <a:srgbClr val="252525"/>
                </a:solidFill>
                <a:latin typeface="Arial"/>
                <a:cs typeface="Arial"/>
              </a:rPr>
              <a:t>(RNN)</a:t>
            </a:r>
            <a:endParaRPr lang="en-US"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0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-10" dirty="0">
                <a:solidFill>
                  <a:srgbClr val="252525"/>
                </a:solidFill>
                <a:latin typeface="Arial"/>
                <a:cs typeface="Arial"/>
              </a:rPr>
              <a:t>Long Term-Short </a:t>
            </a:r>
            <a:r>
              <a:rPr lang="en-US" sz="1600" spc="20" dirty="0">
                <a:solidFill>
                  <a:srgbClr val="252525"/>
                </a:solidFill>
                <a:latin typeface="Arial"/>
                <a:cs typeface="Arial"/>
              </a:rPr>
              <a:t>Memory</a:t>
            </a:r>
            <a:r>
              <a:rPr lang="en-US" sz="16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90" dirty="0">
                <a:solidFill>
                  <a:srgbClr val="252525"/>
                </a:solidFill>
                <a:latin typeface="Arial"/>
                <a:cs typeface="Arial"/>
              </a:rPr>
              <a:t>(LTSM)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352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41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5E3E501-0713-4F5C-80A4-DD102475FBB0}"/>
              </a:ext>
            </a:extLst>
          </p:cNvPr>
          <p:cNvSpPr/>
          <p:nvPr/>
        </p:nvSpPr>
        <p:spPr>
          <a:xfrm>
            <a:off x="533400" y="1123950"/>
            <a:ext cx="8077200" cy="3470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90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08C66-A780-46AA-BA90-486A7120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pc="-50" dirty="0">
                <a:solidFill>
                  <a:srgbClr val="252525"/>
                </a:solidFill>
                <a:latin typeface="Arial"/>
                <a:cs typeface="Arial"/>
              </a:rPr>
              <a:t>HYPER-PARAMETERS</a:t>
            </a:r>
            <a:br>
              <a:rPr lang="en-US" sz="36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241300" indent="-228600">
              <a:spcBef>
                <a:spcPts val="3485"/>
              </a:spcBef>
              <a:buClr>
                <a:srgbClr val="9BAEB5"/>
              </a:buClr>
              <a:tabLst>
                <a:tab pos="241300" algn="l"/>
              </a:tabLst>
            </a:pPr>
            <a:r>
              <a:rPr lang="en-US" sz="2800" b="1" spc="-20" dirty="0">
                <a:solidFill>
                  <a:srgbClr val="252525"/>
                </a:solidFill>
                <a:latin typeface="Arial"/>
                <a:cs typeface="Arial"/>
              </a:rPr>
              <a:t>Convolution</a:t>
            </a:r>
            <a:endParaRPr lang="en-US" sz="2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60"/>
              </a:spcBef>
              <a:buClr>
                <a:srgbClr val="9BAEB5"/>
              </a:buClr>
              <a:buChar char="•"/>
              <a:tabLst>
                <a:tab pos="469900" algn="l"/>
              </a:tabLst>
            </a:pPr>
            <a:r>
              <a:rPr lang="en-US" sz="2800" spc="-25" dirty="0">
                <a:solidFill>
                  <a:srgbClr val="252525"/>
                </a:solidFill>
                <a:latin typeface="Arial"/>
                <a:cs typeface="Arial"/>
              </a:rPr>
              <a:t>Filter</a:t>
            </a:r>
            <a:r>
              <a:rPr lang="en-US" sz="28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800" spc="-145" dirty="0">
                <a:solidFill>
                  <a:srgbClr val="252525"/>
                </a:solidFill>
                <a:latin typeface="Arial"/>
                <a:cs typeface="Arial"/>
              </a:rPr>
              <a:t>Size</a:t>
            </a:r>
            <a:endParaRPr lang="en-US" sz="2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10"/>
              </a:spcBef>
              <a:buClr>
                <a:srgbClr val="9BAEB5"/>
              </a:buClr>
              <a:buChar char="•"/>
              <a:tabLst>
                <a:tab pos="469900" algn="l"/>
              </a:tabLst>
            </a:pPr>
            <a:r>
              <a:rPr lang="en-US" sz="2800" spc="25" dirty="0">
                <a:solidFill>
                  <a:srgbClr val="252525"/>
                </a:solidFill>
                <a:latin typeface="Arial"/>
                <a:cs typeface="Arial"/>
              </a:rPr>
              <a:t>Number </a:t>
            </a:r>
            <a:r>
              <a:rPr lang="en-US" sz="2800" spc="85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280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800" spc="-55" dirty="0">
                <a:solidFill>
                  <a:srgbClr val="252525"/>
                </a:solidFill>
                <a:latin typeface="Arial"/>
                <a:cs typeface="Arial"/>
              </a:rPr>
              <a:t>Filters</a:t>
            </a:r>
            <a:endParaRPr lang="en-US" sz="2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94"/>
              </a:spcBef>
              <a:buClr>
                <a:srgbClr val="9BAEB5"/>
              </a:buClr>
              <a:buChar char="•"/>
              <a:tabLst>
                <a:tab pos="469900" algn="l"/>
              </a:tabLst>
            </a:pPr>
            <a:r>
              <a:rPr lang="en-US" sz="2800" spc="-15" dirty="0">
                <a:solidFill>
                  <a:srgbClr val="252525"/>
                </a:solidFill>
                <a:latin typeface="Arial"/>
                <a:cs typeface="Arial"/>
              </a:rPr>
              <a:t>Padding</a:t>
            </a:r>
            <a:endParaRPr lang="en-US" sz="2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94"/>
              </a:spcBef>
              <a:buClr>
                <a:srgbClr val="9BAEB5"/>
              </a:buClr>
              <a:buChar char="•"/>
              <a:tabLst>
                <a:tab pos="469900" algn="l"/>
              </a:tabLst>
            </a:pPr>
            <a:r>
              <a:rPr lang="en-US" sz="2800" spc="-30" dirty="0">
                <a:solidFill>
                  <a:srgbClr val="252525"/>
                </a:solidFill>
                <a:latin typeface="Arial"/>
                <a:cs typeface="Arial"/>
              </a:rPr>
              <a:t>Stride</a:t>
            </a:r>
            <a:endParaRPr lang="en-US" sz="2800" dirty="0">
              <a:latin typeface="Arial"/>
              <a:cs typeface="Arial"/>
            </a:endParaRPr>
          </a:p>
          <a:p>
            <a:pPr marL="241300" indent="-228600">
              <a:spcBef>
                <a:spcPts val="1035"/>
              </a:spcBef>
              <a:buClr>
                <a:srgbClr val="9BAEB5"/>
              </a:buClr>
              <a:tabLst>
                <a:tab pos="241300" algn="l"/>
              </a:tabLst>
            </a:pPr>
            <a:r>
              <a:rPr lang="en-US" sz="2800" b="1" spc="-25" dirty="0">
                <a:solidFill>
                  <a:srgbClr val="252525"/>
                </a:solidFill>
                <a:latin typeface="Arial"/>
                <a:cs typeface="Arial"/>
              </a:rPr>
              <a:t>Pooling</a:t>
            </a:r>
            <a:endParaRPr lang="en-US" sz="2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75"/>
              </a:spcBef>
              <a:buClr>
                <a:srgbClr val="9BAEB5"/>
              </a:buClr>
              <a:buChar char="•"/>
              <a:tabLst>
                <a:tab pos="469900" algn="l"/>
              </a:tabLst>
            </a:pPr>
            <a:r>
              <a:rPr lang="en-US" sz="2800" spc="-25" dirty="0">
                <a:solidFill>
                  <a:srgbClr val="252525"/>
                </a:solidFill>
                <a:latin typeface="Arial"/>
                <a:cs typeface="Arial"/>
              </a:rPr>
              <a:t>Filter</a:t>
            </a:r>
            <a:r>
              <a:rPr lang="en-US" sz="28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800" spc="-145" dirty="0">
                <a:solidFill>
                  <a:srgbClr val="252525"/>
                </a:solidFill>
                <a:latin typeface="Arial"/>
                <a:cs typeface="Arial"/>
              </a:rPr>
              <a:t>Size</a:t>
            </a:r>
            <a:endParaRPr lang="en-US" sz="2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94"/>
              </a:spcBef>
              <a:buClr>
                <a:srgbClr val="9BAEB5"/>
              </a:buClr>
              <a:buChar char="•"/>
              <a:tabLst>
                <a:tab pos="469900" algn="l"/>
              </a:tabLst>
            </a:pPr>
            <a:r>
              <a:rPr lang="en-US" sz="2800" spc="-30" dirty="0">
                <a:solidFill>
                  <a:srgbClr val="252525"/>
                </a:solidFill>
                <a:latin typeface="Arial"/>
                <a:cs typeface="Arial"/>
              </a:rPr>
              <a:t>Stride</a:t>
            </a:r>
            <a:endParaRPr lang="en-US" sz="2800" dirty="0">
              <a:latin typeface="Arial"/>
              <a:cs typeface="Arial"/>
            </a:endParaRPr>
          </a:p>
          <a:p>
            <a:pPr marL="241300" indent="-228600">
              <a:spcBef>
                <a:spcPts val="1035"/>
              </a:spcBef>
              <a:buClr>
                <a:srgbClr val="9BAEB5"/>
              </a:buClr>
              <a:tabLst>
                <a:tab pos="241300" algn="l"/>
              </a:tabLst>
            </a:pPr>
            <a:r>
              <a:rPr lang="en-US" sz="2800" b="1" spc="-65" dirty="0">
                <a:solidFill>
                  <a:srgbClr val="252525"/>
                </a:solidFill>
                <a:latin typeface="Arial"/>
                <a:cs typeface="Arial"/>
              </a:rPr>
              <a:t>Fully</a:t>
            </a:r>
            <a:r>
              <a:rPr lang="en-US" sz="2800" b="1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800" b="1" spc="-55" dirty="0">
                <a:solidFill>
                  <a:srgbClr val="252525"/>
                </a:solidFill>
                <a:latin typeface="Arial"/>
                <a:cs typeface="Arial"/>
              </a:rPr>
              <a:t>Connected</a:t>
            </a:r>
            <a:endParaRPr lang="en-US" sz="2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69"/>
              </a:spcBef>
              <a:buClr>
                <a:srgbClr val="9BAEB5"/>
              </a:buClr>
              <a:buChar char="•"/>
              <a:tabLst>
                <a:tab pos="469900" algn="l"/>
              </a:tabLst>
            </a:pPr>
            <a:r>
              <a:rPr lang="en-US" sz="2800" spc="25" dirty="0">
                <a:solidFill>
                  <a:srgbClr val="252525"/>
                </a:solidFill>
                <a:latin typeface="Arial"/>
                <a:cs typeface="Arial"/>
              </a:rPr>
              <a:t>Number </a:t>
            </a:r>
            <a:r>
              <a:rPr lang="en-US" sz="2800" spc="85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280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800" spc="-20" dirty="0">
                <a:solidFill>
                  <a:srgbClr val="252525"/>
                </a:solidFill>
                <a:latin typeface="Arial"/>
                <a:cs typeface="Arial"/>
              </a:rPr>
              <a:t>neurons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17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08C66-A780-46AA-BA90-486A7120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157"/>
            <a:ext cx="8229600" cy="857250"/>
          </a:xfrm>
        </p:spPr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00" indent="-228600">
              <a:spcBef>
                <a:spcPts val="101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800" spc="25" dirty="0">
                <a:solidFill>
                  <a:srgbClr val="252525"/>
                </a:solidFill>
                <a:latin typeface="Arial"/>
                <a:cs typeface="Arial"/>
              </a:rPr>
              <a:t>Introduction </a:t>
            </a:r>
            <a:r>
              <a:rPr lang="en-US" sz="1800" spc="8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lang="en-US" sz="1800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800" spc="-50" dirty="0">
                <a:solidFill>
                  <a:srgbClr val="252525"/>
                </a:solidFill>
                <a:latin typeface="Arial"/>
                <a:cs typeface="Arial"/>
              </a:rPr>
              <a:t>RNN</a:t>
            </a:r>
            <a:endParaRPr lang="en-US" sz="1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6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-5" dirty="0">
                <a:solidFill>
                  <a:srgbClr val="252525"/>
                </a:solidFill>
                <a:latin typeface="Arial"/>
                <a:cs typeface="Arial"/>
              </a:rPr>
              <a:t>Architecture </a:t>
            </a:r>
            <a:r>
              <a:rPr lang="en-US" sz="16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6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45" dirty="0">
                <a:solidFill>
                  <a:srgbClr val="252525"/>
                </a:solidFill>
                <a:latin typeface="Arial"/>
                <a:cs typeface="Arial"/>
              </a:rPr>
              <a:t>RNN</a:t>
            </a:r>
            <a:endParaRPr lang="en-US"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10" dirty="0">
                <a:solidFill>
                  <a:srgbClr val="252525"/>
                </a:solidFill>
                <a:latin typeface="Arial"/>
                <a:cs typeface="Arial"/>
              </a:rPr>
              <a:t>Working </a:t>
            </a:r>
            <a:r>
              <a:rPr lang="en-US" sz="16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6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45" dirty="0">
                <a:solidFill>
                  <a:srgbClr val="252525"/>
                </a:solidFill>
                <a:latin typeface="Arial"/>
                <a:cs typeface="Arial"/>
              </a:rPr>
              <a:t>RNN</a:t>
            </a:r>
            <a:endParaRPr lang="en-US"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-45" dirty="0">
                <a:solidFill>
                  <a:srgbClr val="252525"/>
                </a:solidFill>
                <a:latin typeface="Arial"/>
                <a:cs typeface="Arial"/>
              </a:rPr>
              <a:t>RNN</a:t>
            </a:r>
            <a:r>
              <a:rPr lang="en-US" sz="16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50" dirty="0">
                <a:solidFill>
                  <a:srgbClr val="252525"/>
                </a:solidFill>
                <a:latin typeface="Arial"/>
                <a:cs typeface="Arial"/>
              </a:rPr>
              <a:t>Example</a:t>
            </a:r>
            <a:endParaRPr lang="en-US" sz="1600" dirty="0">
              <a:latin typeface="Arial"/>
              <a:cs typeface="Arial"/>
            </a:endParaRPr>
          </a:p>
          <a:p>
            <a:pPr marL="241300" indent="-228600">
              <a:spcBef>
                <a:spcPts val="94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800" spc="-30" dirty="0">
                <a:latin typeface="Arial"/>
                <a:cs typeface="Arial"/>
              </a:rPr>
              <a:t>Drawback </a:t>
            </a:r>
            <a:r>
              <a:rPr lang="en-US" sz="1800" spc="55" dirty="0">
                <a:latin typeface="Arial"/>
                <a:cs typeface="Arial"/>
              </a:rPr>
              <a:t>of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-50" dirty="0">
                <a:latin typeface="Arial"/>
                <a:cs typeface="Arial"/>
              </a:rPr>
              <a:t>RNN</a:t>
            </a:r>
            <a:endParaRPr lang="en-US" sz="18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9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08C66-A780-46AA-BA90-486A7120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RNNs </a:t>
            </a:r>
            <a:r>
              <a:rPr lang="en-US" sz="2000" spc="-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spc="-9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sequences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 </a:t>
            </a:r>
            <a:r>
              <a:rPr lang="en-US" sz="2000" spc="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sz="2000" spc="-114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1331" lvl="1">
              <a:spcBef>
                <a:spcPts val="1110"/>
              </a:spcBef>
            </a:pPr>
            <a:r>
              <a:rPr lang="en-US"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17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sequentially.</a:t>
            </a:r>
          </a:p>
          <a:p>
            <a:pPr marL="541331" lvl="1" indent="-228600">
              <a:spcBef>
                <a:spcPts val="101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</a:t>
            </a:r>
            <a:r>
              <a:rPr lang="en-US"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accomplish </a:t>
            </a:r>
            <a:r>
              <a:rPr lang="en-US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sz="17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7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</a:t>
            </a:r>
            <a:r>
              <a:rPr lang="en-US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lang="en-US" sz="17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network?</a:t>
            </a:r>
          </a:p>
          <a:p>
            <a:pPr marL="541331" lvl="1" indent="-228600">
              <a:spcBef>
                <a:spcPts val="994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7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 </a:t>
            </a:r>
            <a:r>
              <a:rPr lang="en-US" sz="17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</a:t>
            </a:r>
            <a:r>
              <a:rPr lang="en-US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network </a:t>
            </a:r>
            <a:r>
              <a:rPr lang="en-US" sz="17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that, </a:t>
            </a:r>
            <a:r>
              <a:rPr lang="en-US" sz="17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doesn't </a:t>
            </a:r>
            <a:r>
              <a:rPr lang="en-US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remember </a:t>
            </a:r>
            <a:r>
              <a:rPr lang="en-US" sz="17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7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</a:t>
            </a:r>
            <a:r>
              <a:rPr lang="en-US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17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period </a:t>
            </a:r>
            <a:r>
              <a:rPr lang="en-US" sz="17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7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</a:p>
          <a:p>
            <a:pPr marL="541331" lvl="1" indent="-228600">
              <a:spcBef>
                <a:spcPts val="994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7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17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sequentially </a:t>
            </a:r>
            <a:r>
              <a:rPr lang="en-US"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17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sz="17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behave</a:t>
            </a:r>
            <a:r>
              <a:rPr lang="en-US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recurrently.</a:t>
            </a:r>
            <a:endParaRPr lang="en-US" sz="1700" b="1" spc="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45</a:t>
            </a:fld>
            <a:endParaRPr lang="en-US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4A447196-AC34-4BBD-9FE3-8D2C91469DCE}"/>
              </a:ext>
            </a:extLst>
          </p:cNvPr>
          <p:cNvSpPr/>
          <p:nvPr/>
        </p:nvSpPr>
        <p:spPr>
          <a:xfrm>
            <a:off x="8001000" y="1188358"/>
            <a:ext cx="1004315" cy="2077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9590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41300" indent="-228600">
              <a:spcBef>
                <a:spcPts val="96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sz="2000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spc="-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2000" spc="-10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 </a:t>
            </a:r>
            <a:r>
              <a:rPr lang="en-US" sz="2000" spc="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context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-17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905"/>
              </a:spcBef>
              <a:buClr>
                <a:srgbClr val="9BAEB5"/>
              </a:buClr>
              <a:tabLst>
                <a:tab pos="240665" algn="l"/>
                <a:tab pos="241300" algn="l"/>
                <a:tab pos="5621020" algn="l"/>
              </a:tabLst>
            </a:pP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000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 </a:t>
            </a:r>
            <a:r>
              <a:rPr lang="en-US" sz="20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grew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 </a:t>
            </a:r>
            <a:r>
              <a:rPr lang="en-US" sz="2000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7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France</a:t>
            </a:r>
            <a:r>
              <a:rPr lang="en-US" sz="2000" spc="-4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 </a:t>
            </a:r>
            <a:r>
              <a:rPr lang="en-US" sz="20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fluent </a:t>
            </a:r>
            <a:r>
              <a:rPr lang="en-US" sz="2000" b="1" i="1" spc="-8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French</a:t>
            </a:r>
            <a:r>
              <a:rPr lang="en-US" sz="2000" spc="-8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0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98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Unfortunately, </a:t>
            </a:r>
            <a:r>
              <a:rPr lang="en-US" sz="2000" spc="-114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grows, </a:t>
            </a:r>
            <a:r>
              <a:rPr lang="en-US" sz="2000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RNNs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-6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</a:p>
          <a:p>
            <a:pPr marL="241300" indent="-228600">
              <a:spcBef>
                <a:spcPts val="98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2000" spc="-6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happens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exploding gradient</a:t>
            </a:r>
            <a:r>
              <a:rPr lang="en-US" sz="2000" spc="-1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98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endParaRPr lang="en-US" sz="2000" spc="15" dirty="0">
              <a:solidFill>
                <a:srgbClr val="25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98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46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4690A62-8E9A-4A9F-9BA7-27267B56AF4C}"/>
              </a:ext>
            </a:extLst>
          </p:cNvPr>
          <p:cNvSpPr/>
          <p:nvPr/>
        </p:nvSpPr>
        <p:spPr>
          <a:xfrm>
            <a:off x="533400" y="3028950"/>
            <a:ext cx="8153400" cy="1728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1749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E19C1-CE35-40E8-839B-5D4113E0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0973"/>
            <a:ext cx="8229600" cy="3394472"/>
          </a:xfrm>
        </p:spPr>
        <p:txBody>
          <a:bodyPr/>
          <a:lstStyle/>
          <a:p>
            <a:pPr marL="241300" indent="-228600">
              <a:spcBef>
                <a:spcPts val="100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1800" spc="-110" dirty="0">
                <a:solidFill>
                  <a:srgbClr val="252525"/>
                </a:solidFill>
                <a:latin typeface="Arial"/>
                <a:cs typeface="Arial"/>
              </a:rPr>
              <a:t>LSTM</a:t>
            </a:r>
            <a:endParaRPr lang="en-US" sz="18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6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dirty="0">
                <a:solidFill>
                  <a:srgbClr val="252525"/>
                </a:solidFill>
                <a:latin typeface="Arial"/>
                <a:cs typeface="Arial"/>
              </a:rPr>
              <a:t>Architecture </a:t>
            </a:r>
            <a:r>
              <a:rPr lang="en-US" sz="16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6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100" dirty="0">
                <a:solidFill>
                  <a:srgbClr val="252525"/>
                </a:solidFill>
                <a:latin typeface="Arial"/>
                <a:cs typeface="Arial"/>
              </a:rPr>
              <a:t>LSTM</a:t>
            </a:r>
            <a:endParaRPr lang="en-US"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0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10" dirty="0">
                <a:solidFill>
                  <a:srgbClr val="252525"/>
                </a:solidFill>
                <a:latin typeface="Arial"/>
                <a:cs typeface="Arial"/>
              </a:rPr>
              <a:t>Working </a:t>
            </a:r>
            <a:r>
              <a:rPr lang="en-US" sz="16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6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100" dirty="0">
                <a:solidFill>
                  <a:srgbClr val="252525"/>
                </a:solidFill>
                <a:latin typeface="Arial"/>
                <a:cs typeface="Arial"/>
              </a:rPr>
              <a:t>LSTM</a:t>
            </a:r>
            <a:endParaRPr lang="en-US"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00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-100" dirty="0">
                <a:solidFill>
                  <a:srgbClr val="252525"/>
                </a:solidFill>
                <a:latin typeface="Arial"/>
                <a:cs typeface="Arial"/>
              </a:rPr>
              <a:t>LSTM</a:t>
            </a:r>
            <a:r>
              <a:rPr lang="en-US" sz="16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50" dirty="0">
                <a:solidFill>
                  <a:srgbClr val="252525"/>
                </a:solidFill>
                <a:latin typeface="Arial"/>
                <a:cs typeface="Arial"/>
              </a:rPr>
              <a:t>Example</a:t>
            </a:r>
            <a:endParaRPr lang="en-US" sz="16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22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08C66-A780-46AA-BA90-486A7120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pc="25" dirty="0">
                <a:solidFill>
                  <a:srgbClr val="252525"/>
                </a:solidFill>
              </a:rPr>
              <a:t>LONG </a:t>
            </a:r>
            <a:r>
              <a:rPr lang="en-US" sz="3600" dirty="0">
                <a:solidFill>
                  <a:srgbClr val="252525"/>
                </a:solidFill>
              </a:rPr>
              <a:t>SHORT-TERM </a:t>
            </a:r>
            <a:r>
              <a:rPr lang="en-US" sz="3600" spc="25" dirty="0">
                <a:solidFill>
                  <a:srgbClr val="252525"/>
                </a:solidFill>
              </a:rPr>
              <a:t>MEMORY</a:t>
            </a:r>
            <a:r>
              <a:rPr lang="en-US" sz="3600" spc="275" dirty="0">
                <a:solidFill>
                  <a:srgbClr val="252525"/>
                </a:solidFill>
              </a:rPr>
              <a:t> </a:t>
            </a:r>
            <a:r>
              <a:rPr lang="en-US" sz="3600" spc="20" dirty="0">
                <a:solidFill>
                  <a:srgbClr val="252525"/>
                </a:solidFill>
              </a:rPr>
              <a:t>(LSTM)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41300" indent="-228600">
              <a:spcBef>
                <a:spcPts val="1105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</a:t>
            </a:r>
            <a:r>
              <a:rPr lang="en-US" sz="20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 </a:t>
            </a:r>
            <a:r>
              <a:rPr lang="en-US" sz="2000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sz="2000" spc="-10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lang="en-US" sz="20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“LSTM” </a:t>
            </a:r>
            <a:r>
              <a:rPr lang="en-US" sz="2000" spc="-10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spc="-9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kind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27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101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2000" spc="-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sz="2000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capable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sz="2000" spc="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</a:t>
            </a:r>
            <a:r>
              <a:rPr lang="en-US" sz="20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48</a:t>
            </a:fld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C5542C1D-228B-4862-B111-89629249C045}"/>
              </a:ext>
            </a:extLst>
          </p:cNvPr>
          <p:cNvSpPr/>
          <p:nvPr/>
        </p:nvSpPr>
        <p:spPr>
          <a:xfrm>
            <a:off x="457200" y="2343150"/>
            <a:ext cx="8610600" cy="24241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6467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08C66-A780-46AA-BA90-486A7120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65" dirty="0">
                <a:solidFill>
                  <a:srgbClr val="252525"/>
                </a:solidFill>
              </a:rPr>
              <a:t>ARCHITECTURE </a:t>
            </a:r>
            <a:r>
              <a:rPr lang="en-US" sz="3600" spc="-110" dirty="0">
                <a:solidFill>
                  <a:srgbClr val="252525"/>
                </a:solidFill>
              </a:rPr>
              <a:t>OF</a:t>
            </a:r>
            <a:r>
              <a:rPr lang="en-US" sz="3600" spc="55" dirty="0">
                <a:solidFill>
                  <a:srgbClr val="252525"/>
                </a:solidFill>
              </a:rPr>
              <a:t> </a:t>
            </a:r>
            <a:r>
              <a:rPr lang="en-US" sz="3600" spc="-25" dirty="0">
                <a:solidFill>
                  <a:srgbClr val="252525"/>
                </a:solidFill>
              </a:rPr>
              <a:t>LSTM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2000" spc="-1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spc="-6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RNN, </a:t>
            </a: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</a:t>
            </a:r>
            <a:r>
              <a:rPr lang="en-US" sz="2000" spc="-1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 </a:t>
            </a:r>
            <a:r>
              <a:rPr lang="en-US" sz="2000" spc="-7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deals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long </a:t>
            </a:r>
            <a:r>
              <a:rPr lang="en-US" sz="2000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</a:t>
            </a:r>
            <a:r>
              <a:rPr lang="en-US" sz="2000" spc="19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49</a:t>
            </a:fld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82E38CA-4519-4D6D-831E-5EC68018D017}"/>
              </a:ext>
            </a:extLst>
          </p:cNvPr>
          <p:cNvSpPr/>
          <p:nvPr/>
        </p:nvSpPr>
        <p:spPr>
          <a:xfrm>
            <a:off x="465364" y="1885951"/>
            <a:ext cx="7543799" cy="2812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27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45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spc="50" dirty="0">
                <a:solidFill>
                  <a:srgbClr val="252525"/>
                </a:solidFill>
              </a:rPr>
              <a:t>WHAT </a:t>
            </a:r>
            <a:r>
              <a:rPr lang="en-US" sz="3000" spc="-110" dirty="0">
                <a:solidFill>
                  <a:srgbClr val="252525"/>
                </a:solidFill>
              </a:rPr>
              <a:t>IS </a:t>
            </a:r>
            <a:r>
              <a:rPr lang="en-US" sz="3000" spc="-170" dirty="0">
                <a:solidFill>
                  <a:srgbClr val="252525"/>
                </a:solidFill>
              </a:rPr>
              <a:t>DEEP </a:t>
            </a:r>
            <a:r>
              <a:rPr lang="en-US" sz="3000" spc="-30" dirty="0">
                <a:solidFill>
                  <a:srgbClr val="252525"/>
                </a:solidFill>
              </a:rPr>
              <a:t>NEURAL</a:t>
            </a:r>
            <a:r>
              <a:rPr lang="en-US" sz="3000" spc="-440" dirty="0">
                <a:solidFill>
                  <a:srgbClr val="252525"/>
                </a:solidFill>
              </a:rPr>
              <a:t> </a:t>
            </a:r>
            <a:r>
              <a:rPr lang="en-US" sz="3000" spc="-30" dirty="0">
                <a:solidFill>
                  <a:srgbClr val="252525"/>
                </a:solidFill>
              </a:rPr>
              <a:t>NETWORK?</a:t>
            </a:r>
            <a:endParaRPr lang="en-US" sz="3000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FB3C2FF-E510-402B-A25C-EC45D69F25DB}"/>
              </a:ext>
            </a:extLst>
          </p:cNvPr>
          <p:cNvSpPr/>
          <p:nvPr/>
        </p:nvSpPr>
        <p:spPr>
          <a:xfrm>
            <a:off x="420623" y="1276350"/>
            <a:ext cx="7504177" cy="312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A4A3CFE-1CE6-45B4-B3BA-E2DD69532262}"/>
              </a:ext>
            </a:extLst>
          </p:cNvPr>
          <p:cNvSpPr txBox="1"/>
          <p:nvPr/>
        </p:nvSpPr>
        <p:spPr>
          <a:xfrm>
            <a:off x="457199" y="913368"/>
            <a:ext cx="8229601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9BAEB5"/>
              </a:buClr>
              <a:buChar char="•"/>
              <a:tabLst>
                <a:tab pos="240665" algn="l"/>
                <a:tab pos="241300" algn="l"/>
              </a:tabLst>
            </a:pPr>
            <a:r>
              <a:rPr sz="1500" spc="-35" dirty="0">
                <a:solidFill>
                  <a:srgbClr val="252525"/>
                </a:solidFill>
                <a:latin typeface="Arial"/>
                <a:cs typeface="Arial"/>
              </a:rPr>
              <a:t>Deep </a:t>
            </a:r>
            <a:r>
              <a:rPr sz="1500" spc="-10" dirty="0">
                <a:solidFill>
                  <a:srgbClr val="252525"/>
                </a:solidFill>
                <a:latin typeface="Arial"/>
                <a:cs typeface="Arial"/>
              </a:rPr>
              <a:t>Neural </a:t>
            </a:r>
            <a:r>
              <a:rPr sz="1500" dirty="0">
                <a:solidFill>
                  <a:srgbClr val="252525"/>
                </a:solidFill>
                <a:latin typeface="Arial"/>
                <a:cs typeface="Arial"/>
              </a:rPr>
              <a:t>Networks </a:t>
            </a:r>
            <a:r>
              <a:rPr sz="1500" spc="-45" dirty="0">
                <a:solidFill>
                  <a:srgbClr val="252525"/>
                </a:solidFill>
                <a:latin typeface="Arial"/>
                <a:cs typeface="Arial"/>
              </a:rPr>
              <a:t>are </a:t>
            </a:r>
            <a:r>
              <a:rPr sz="1500" spc="-5" dirty="0">
                <a:solidFill>
                  <a:srgbClr val="252525"/>
                </a:solidFill>
                <a:latin typeface="Arial"/>
                <a:cs typeface="Arial"/>
              </a:rPr>
              <a:t>those networks </a:t>
            </a:r>
            <a:r>
              <a:rPr sz="1500" spc="35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1500" spc="-45" dirty="0">
                <a:solidFill>
                  <a:srgbClr val="252525"/>
                </a:solidFill>
                <a:latin typeface="Arial"/>
                <a:cs typeface="Arial"/>
              </a:rPr>
              <a:t>have </a:t>
            </a:r>
            <a:r>
              <a:rPr sz="1500" spc="10" dirty="0">
                <a:solidFill>
                  <a:srgbClr val="252525"/>
                </a:solidFill>
                <a:latin typeface="Arial"/>
                <a:cs typeface="Arial"/>
              </a:rPr>
              <a:t>more than </a:t>
            </a:r>
            <a:r>
              <a:rPr sz="1500" spc="-35" dirty="0">
                <a:solidFill>
                  <a:srgbClr val="252525"/>
                </a:solidFill>
                <a:latin typeface="Arial"/>
                <a:cs typeface="Arial"/>
              </a:rPr>
              <a:t>2 </a:t>
            </a:r>
            <a:r>
              <a:rPr sz="1500" spc="-30" dirty="0">
                <a:solidFill>
                  <a:srgbClr val="252525"/>
                </a:solidFill>
                <a:latin typeface="Arial"/>
                <a:cs typeface="Arial"/>
              </a:rPr>
              <a:t>layer </a:t>
            </a:r>
            <a:r>
              <a:rPr sz="1500" spc="8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1500" spc="25" dirty="0">
                <a:solidFill>
                  <a:srgbClr val="252525"/>
                </a:solidFill>
                <a:latin typeface="Arial"/>
                <a:cs typeface="Arial"/>
              </a:rPr>
              <a:t>perform </a:t>
            </a:r>
            <a:r>
              <a:rPr sz="1500" spc="20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50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spc="-45" dirty="0">
                <a:solidFill>
                  <a:srgbClr val="252525"/>
                </a:solidFill>
                <a:latin typeface="Arial"/>
                <a:cs typeface="Arial"/>
              </a:rPr>
              <a:t>task.</a:t>
            </a:r>
            <a:endParaRPr sz="1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5006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08C66-A780-46AA-BA90-486A7120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35" dirty="0">
                <a:solidFill>
                  <a:srgbClr val="252525"/>
                </a:solidFill>
              </a:rPr>
              <a:t>WORKING	</a:t>
            </a:r>
            <a:r>
              <a:rPr lang="en-US" sz="3600" spc="-110" dirty="0">
                <a:solidFill>
                  <a:srgbClr val="252525"/>
                </a:solidFill>
              </a:rPr>
              <a:t>OF</a:t>
            </a:r>
            <a:r>
              <a:rPr lang="en-US" sz="3600" spc="300" dirty="0">
                <a:solidFill>
                  <a:srgbClr val="252525"/>
                </a:solidFill>
              </a:rPr>
              <a:t> </a:t>
            </a:r>
            <a:r>
              <a:rPr lang="en-US" sz="3600" spc="-25" dirty="0">
                <a:solidFill>
                  <a:srgbClr val="252525"/>
                </a:solidFill>
              </a:rPr>
              <a:t>LSTM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spc="-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000" b="1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2000" spc="-7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000" spc="-1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</a:t>
            </a:r>
            <a:r>
              <a:rPr lang="en-US" sz="20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spc="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thrown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away </a:t>
            </a:r>
            <a:r>
              <a:rPr lang="en-US" sz="2000" spc="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sz="20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state. </a:t>
            </a:r>
            <a:r>
              <a:rPr lang="en-US" sz="2000" spc="-6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sz="20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 </a:t>
            </a:r>
            <a:r>
              <a:rPr lang="en-US" sz="20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en-US" sz="2000" spc="-1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BDDF791-0DE0-4908-B5AA-C4AE446011FE}"/>
              </a:ext>
            </a:extLst>
          </p:cNvPr>
          <p:cNvSpPr txBox="1"/>
          <p:nvPr/>
        </p:nvSpPr>
        <p:spPr>
          <a:xfrm>
            <a:off x="533400" y="2571750"/>
            <a:ext cx="3352800" cy="148374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70"/>
              </a:spcBef>
              <a:buClr>
                <a:srgbClr val="9BAEB5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1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𝑊</a:t>
            </a:r>
            <a:r>
              <a:rPr sz="1500" spc="209" baseline="-14957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𝑓 </a:t>
            </a:r>
            <a:r>
              <a:rPr sz="1500" spc="1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15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1070"/>
              </a:spcBef>
              <a:buClr>
                <a:srgbClr val="9BAEB5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1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ℎ</a:t>
            </a:r>
            <a:r>
              <a:rPr sz="1500" spc="-202" baseline="-14957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𝑡−1 </a:t>
            </a:r>
            <a:r>
              <a:rPr sz="1500" spc="1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1500" spc="-2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sz="1500" spc="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15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5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</a:t>
            </a:r>
            <a:r>
              <a:rPr sz="15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sz="15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Clr>
                <a:srgbClr val="9BAEB5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10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𝑋</a:t>
            </a:r>
            <a:r>
              <a:rPr sz="1500" spc="-157" baseline="-14957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𝑡 </a:t>
            </a:r>
            <a:r>
              <a:rPr sz="1500" spc="1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sz="15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1500" spc="-2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Clr>
                <a:srgbClr val="9BAEB5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1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𝑏</a:t>
            </a:r>
            <a:r>
              <a:rPr sz="1500" spc="-202" baseline="-14957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𝑓 </a:t>
            </a:r>
            <a:r>
              <a:rPr sz="1500" spc="1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15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847C00F-292A-419B-965E-19B1A6566279}"/>
              </a:ext>
            </a:extLst>
          </p:cNvPr>
          <p:cNvSpPr/>
          <p:nvPr/>
        </p:nvSpPr>
        <p:spPr>
          <a:xfrm>
            <a:off x="4114800" y="2296035"/>
            <a:ext cx="4572000" cy="2312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910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08C66-A780-46AA-BA90-486A7120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35" dirty="0">
                <a:solidFill>
                  <a:srgbClr val="252525"/>
                </a:solidFill>
              </a:rPr>
              <a:t>WORKING	</a:t>
            </a:r>
            <a:r>
              <a:rPr lang="en-US" sz="3600" spc="-110" dirty="0">
                <a:solidFill>
                  <a:srgbClr val="252525"/>
                </a:solidFill>
              </a:rPr>
              <a:t>OF</a:t>
            </a:r>
            <a:r>
              <a:rPr lang="en-US" sz="3600" spc="300" dirty="0">
                <a:solidFill>
                  <a:srgbClr val="252525"/>
                </a:solidFill>
              </a:rPr>
              <a:t> </a:t>
            </a:r>
            <a:r>
              <a:rPr lang="en-US" sz="3600" spc="-25" dirty="0">
                <a:solidFill>
                  <a:srgbClr val="252525"/>
                </a:solidFill>
              </a:rPr>
              <a:t>LSTM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890038"/>
            <a:ext cx="8229600" cy="4151070"/>
          </a:xfrm>
        </p:spPr>
        <p:txBody>
          <a:bodyPr>
            <a:normAutofit/>
          </a:bodyPr>
          <a:lstStyle/>
          <a:p>
            <a:pPr marL="241300" indent="-228600">
              <a:spcBef>
                <a:spcPts val="100"/>
              </a:spcBef>
              <a:buClr>
                <a:srgbClr val="9BAEB5"/>
              </a:buClr>
              <a:tabLst>
                <a:tab pos="240665" algn="l"/>
                <a:tab pos="241300" algn="l"/>
              </a:tabLst>
            </a:pPr>
            <a:r>
              <a:rPr lang="en-US" sz="2000" b="1" spc="-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000" b="1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spc="-7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000" spc="-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decide,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0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we’re </a:t>
            </a:r>
            <a:r>
              <a:rPr lang="en-US" sz="2000" spc="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sz="20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state. </a:t>
            </a:r>
            <a:r>
              <a:rPr lang="en-US" sz="2000" spc="-6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</a:t>
            </a:r>
            <a:r>
              <a:rPr lang="en-US" sz="2000" spc="-9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>
              <a:lnSpc>
                <a:spcPct val="100000"/>
              </a:lnSpc>
            </a:pP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comprises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</a:t>
            </a: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steps. </a:t>
            </a:r>
            <a:r>
              <a:rPr lang="en-US" sz="2000" spc="-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marL="841360" marR="5080" lvl="2"/>
            <a:r>
              <a:rPr lang="en-US" sz="14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called </a:t>
            </a:r>
            <a:r>
              <a:rPr lang="en-US" sz="14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spc="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“input </a:t>
            </a:r>
            <a:r>
              <a:rPr lang="en-US" sz="1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r>
              <a:rPr lang="en-US" sz="14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layer” </a:t>
            </a:r>
            <a:r>
              <a:rPr lang="en-US" sz="14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decides </a:t>
            </a:r>
            <a:r>
              <a:rPr lang="en-US" sz="14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14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  <a:r>
              <a:rPr lang="en-US" sz="14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 </a:t>
            </a:r>
            <a:r>
              <a:rPr lang="en-US" sz="14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1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updated. </a:t>
            </a:r>
          </a:p>
          <a:p>
            <a:pPr marL="841360" marR="5080" lvl="2"/>
            <a:r>
              <a:rPr lang="en-US" sz="14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 </a:t>
            </a:r>
            <a:r>
              <a:rPr lang="en-US" sz="1400" spc="-9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spc="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</a:t>
            </a:r>
            <a:r>
              <a:rPr lang="en-US" sz="14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lang="en-US" sz="14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400" spc="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 </a:t>
            </a:r>
            <a:r>
              <a:rPr lang="en-US" sz="14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sz="1400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</a:t>
            </a:r>
            <a:r>
              <a:rPr lang="en-US" sz="1400" spc="-9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  <a:r>
              <a:rPr lang="en-US" sz="14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14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</a:t>
            </a:r>
            <a:r>
              <a:rPr lang="en-US" sz="14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1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 </a:t>
            </a:r>
            <a:r>
              <a:rPr lang="en-US" sz="14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400" spc="-6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51</a:t>
            </a:fld>
            <a:endParaRPr lang="en-US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5CC561AE-A3BA-487F-8EEE-607A1280CDCE}"/>
              </a:ext>
            </a:extLst>
          </p:cNvPr>
          <p:cNvSpPr/>
          <p:nvPr/>
        </p:nvSpPr>
        <p:spPr>
          <a:xfrm>
            <a:off x="381001" y="2705100"/>
            <a:ext cx="5257800" cy="233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81618AE-BD25-4F14-9460-2D3790BBE8DC}"/>
              </a:ext>
            </a:extLst>
          </p:cNvPr>
          <p:cNvSpPr txBox="1"/>
          <p:nvPr/>
        </p:nvSpPr>
        <p:spPr>
          <a:xfrm>
            <a:off x="5638801" y="3873104"/>
            <a:ext cx="3428999" cy="770083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5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5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5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sz="15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step, </a:t>
            </a:r>
            <a:r>
              <a:rPr sz="15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 </a:t>
            </a:r>
            <a:r>
              <a:rPr sz="15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</a:t>
            </a:r>
            <a:r>
              <a:rPr sz="15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sz="1500" spc="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sz="1500" spc="-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">
              <a:lnSpc>
                <a:spcPct val="100000"/>
              </a:lnSpc>
              <a:spcBef>
                <a:spcPts val="1060"/>
              </a:spcBef>
            </a:pPr>
            <a:r>
              <a:rPr sz="15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</a:t>
            </a:r>
            <a:r>
              <a:rPr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state.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8EE98DBE-F1A1-421A-88F9-309416441FC0}"/>
              </a:ext>
            </a:extLst>
          </p:cNvPr>
          <p:cNvSpPr txBox="1"/>
          <p:nvPr/>
        </p:nvSpPr>
        <p:spPr>
          <a:xfrm>
            <a:off x="5791200" y="3138925"/>
            <a:ext cx="1371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5" dirty="0">
                <a:latin typeface="DejaVu Serif"/>
                <a:cs typeface="DejaVu Serif"/>
              </a:rPr>
              <a:t>𝑖</a:t>
            </a:r>
            <a:r>
              <a:rPr sz="1950" spc="-532" baseline="-14957" dirty="0">
                <a:latin typeface="DejaVu Serif"/>
                <a:cs typeface="DejaVu Serif"/>
              </a:rPr>
              <a:t>𝑡 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140" dirty="0">
                <a:latin typeface="DejaVu Serif"/>
                <a:cs typeface="DejaVu Serif"/>
              </a:rPr>
              <a:t> </a:t>
            </a:r>
            <a:r>
              <a:rPr sz="1800" spc="-80" dirty="0">
                <a:latin typeface="DejaVu Serif"/>
                <a:cs typeface="DejaVu Serif"/>
              </a:rPr>
              <a:t>𝑠𝑖𝑔𝑚𝑜𝑖𝑑(𝑊</a:t>
            </a:r>
            <a:r>
              <a:rPr sz="1950" spc="-120" baseline="-14957" dirty="0">
                <a:latin typeface="DejaVu Serif"/>
                <a:cs typeface="DejaVu Serif"/>
              </a:rPr>
              <a:t>𝑖</a:t>
            </a:r>
            <a:endParaRPr sz="1950" baseline="-14957" dirty="0">
              <a:latin typeface="DejaVu Serif"/>
              <a:cs typeface="DejaVu Serif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77A5578C-9C09-4ED8-94DF-863484D135D9}"/>
              </a:ext>
            </a:extLst>
          </p:cNvPr>
          <p:cNvSpPr txBox="1"/>
          <p:nvPr/>
        </p:nvSpPr>
        <p:spPr>
          <a:xfrm>
            <a:off x="7086600" y="3159789"/>
            <a:ext cx="7537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02" baseline="10802" dirty="0">
                <a:latin typeface="DejaVu Serif"/>
                <a:cs typeface="DejaVu Serif"/>
              </a:rPr>
              <a:t>ℎ</a:t>
            </a:r>
            <a:r>
              <a:rPr sz="1300" spc="-135" dirty="0">
                <a:latin typeface="DejaVu Serif"/>
                <a:cs typeface="DejaVu Serif"/>
              </a:rPr>
              <a:t>𝑡−1</a:t>
            </a:r>
            <a:r>
              <a:rPr sz="2700" spc="-202" baseline="10802" dirty="0">
                <a:latin typeface="DejaVu Serif"/>
                <a:cs typeface="DejaVu Serif"/>
              </a:rPr>
              <a:t>,</a:t>
            </a:r>
            <a:r>
              <a:rPr sz="2700" spc="-502" baseline="10802" dirty="0">
                <a:latin typeface="DejaVu Serif"/>
                <a:cs typeface="DejaVu Serif"/>
              </a:rPr>
              <a:t> </a:t>
            </a:r>
            <a:r>
              <a:rPr sz="2700" spc="-157" baseline="10802" dirty="0">
                <a:latin typeface="DejaVu Serif"/>
                <a:cs typeface="DejaVu Serif"/>
              </a:rPr>
              <a:t>𝑋</a:t>
            </a:r>
            <a:r>
              <a:rPr sz="1300" spc="-105" dirty="0">
                <a:latin typeface="DejaVu Serif"/>
                <a:cs typeface="DejaVu Serif"/>
              </a:rPr>
              <a:t>𝑡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9D90F591-3B75-4A09-AE88-56D2D6568625}"/>
              </a:ext>
            </a:extLst>
          </p:cNvPr>
          <p:cNvSpPr txBox="1"/>
          <p:nvPr/>
        </p:nvSpPr>
        <p:spPr>
          <a:xfrm>
            <a:off x="7679372" y="3138924"/>
            <a:ext cx="474028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180" dirty="0">
                <a:latin typeface="DejaVu Serif"/>
                <a:cs typeface="DejaVu Serif"/>
              </a:rPr>
              <a:t> </a:t>
            </a:r>
            <a:r>
              <a:rPr sz="1800" spc="-245" dirty="0">
                <a:latin typeface="DejaVu Serif"/>
                <a:cs typeface="DejaVu Serif"/>
              </a:rPr>
              <a:t>𝑏</a:t>
            </a:r>
            <a:r>
              <a:rPr sz="1950" spc="-367" baseline="-14957" dirty="0">
                <a:latin typeface="DejaVu Serif"/>
                <a:cs typeface="DejaVu Serif"/>
              </a:rPr>
              <a:t>𝑖</a:t>
            </a:r>
            <a:r>
              <a:rPr sz="1950" spc="-434" baseline="-14957" dirty="0">
                <a:latin typeface="DejaVu Serif"/>
                <a:cs typeface="DejaVu Serif"/>
              </a:rPr>
              <a:t> </a:t>
            </a:r>
            <a:r>
              <a:rPr sz="2700" spc="262" baseline="1543" dirty="0">
                <a:latin typeface="DejaVu Serif"/>
                <a:cs typeface="DejaVu Serif"/>
              </a:rPr>
              <a:t> </a:t>
            </a:r>
            <a:endParaRPr sz="2700" baseline="1543" dirty="0">
              <a:latin typeface="DejaVu Serif"/>
              <a:cs typeface="DejaVu Serif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FEDE2A86-400F-4A06-9BB0-17625BD82463}"/>
              </a:ext>
            </a:extLst>
          </p:cNvPr>
          <p:cNvSpPr txBox="1"/>
          <p:nvPr/>
        </p:nvSpPr>
        <p:spPr>
          <a:xfrm>
            <a:off x="5791200" y="3552520"/>
            <a:ext cx="1295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DejaVu Serif"/>
                <a:cs typeface="DejaVu Serif"/>
              </a:rPr>
              <a:t>𝐶</a:t>
            </a:r>
            <a:r>
              <a:rPr sz="1950" spc="-82" baseline="-14957" dirty="0">
                <a:latin typeface="DejaVu Serif"/>
                <a:cs typeface="DejaVu Serif"/>
              </a:rPr>
              <a:t>𝑡</a:t>
            </a:r>
            <a:r>
              <a:rPr sz="1800" spc="-55" dirty="0">
                <a:latin typeface="DejaVu Serif"/>
                <a:cs typeface="DejaVu Serif"/>
              </a:rPr>
              <a:t>′ 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170" dirty="0">
                <a:latin typeface="DejaVu Serif"/>
                <a:cs typeface="DejaVu Serif"/>
              </a:rPr>
              <a:t> </a:t>
            </a:r>
            <a:r>
              <a:rPr sz="1800" spc="-65" dirty="0">
                <a:latin typeface="DejaVu Serif"/>
                <a:cs typeface="DejaVu Serif"/>
              </a:rPr>
              <a:t>𝑡𝑎𝑛ℎ(𝑊</a:t>
            </a:r>
            <a:r>
              <a:rPr sz="1950" spc="-97" baseline="-14957" dirty="0">
                <a:latin typeface="DejaVu Serif"/>
                <a:cs typeface="DejaVu Serif"/>
              </a:rPr>
              <a:t>𝑐</a:t>
            </a:r>
            <a:endParaRPr sz="1950" baseline="-14957" dirty="0">
              <a:latin typeface="DejaVu Serif"/>
              <a:cs typeface="DejaVu Serif"/>
            </a:endParaRPr>
          </a:p>
        </p:txBody>
      </p:sp>
      <p:sp>
        <p:nvSpPr>
          <p:cNvPr id="11" name="object 25">
            <a:extLst>
              <a:ext uri="{FF2B5EF4-FFF2-40B4-BE49-F238E27FC236}">
                <a16:creationId xmlns:a16="http://schemas.microsoft.com/office/drawing/2014/main" id="{B84A604C-FB35-475B-B0C5-49951C44E213}"/>
              </a:ext>
            </a:extLst>
          </p:cNvPr>
          <p:cNvSpPr txBox="1"/>
          <p:nvPr/>
        </p:nvSpPr>
        <p:spPr>
          <a:xfrm>
            <a:off x="6976428" y="3594248"/>
            <a:ext cx="753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02" baseline="10802" dirty="0">
                <a:latin typeface="DejaVu Serif"/>
                <a:cs typeface="DejaVu Serif"/>
              </a:rPr>
              <a:t>ℎ</a:t>
            </a:r>
            <a:r>
              <a:rPr sz="1300" spc="-135" dirty="0">
                <a:latin typeface="DejaVu Serif"/>
                <a:cs typeface="DejaVu Serif"/>
              </a:rPr>
              <a:t>𝑡−1</a:t>
            </a:r>
            <a:r>
              <a:rPr sz="2700" spc="-202" baseline="10802" dirty="0">
                <a:latin typeface="DejaVu Serif"/>
                <a:cs typeface="DejaVu Serif"/>
              </a:rPr>
              <a:t>,</a:t>
            </a:r>
            <a:r>
              <a:rPr sz="2700" spc="-517" baseline="10802" dirty="0">
                <a:latin typeface="DejaVu Serif"/>
                <a:cs typeface="DejaVu Serif"/>
              </a:rPr>
              <a:t> </a:t>
            </a:r>
            <a:r>
              <a:rPr sz="2700" spc="-150" baseline="10802" dirty="0">
                <a:latin typeface="DejaVu Serif"/>
                <a:cs typeface="DejaVu Serif"/>
              </a:rPr>
              <a:t>𝑋</a:t>
            </a:r>
            <a:r>
              <a:rPr sz="1300" spc="-100" dirty="0">
                <a:latin typeface="DejaVu Serif"/>
                <a:cs typeface="DejaVu Serif"/>
              </a:rPr>
              <a:t>𝑡</a:t>
            </a:r>
            <a:endParaRPr sz="1300" dirty="0">
              <a:latin typeface="DejaVu Serif"/>
              <a:cs typeface="DejaVu Serif"/>
            </a:endParaRPr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4D6C9934-AF7D-4865-B063-141EE39EE5A2}"/>
              </a:ext>
            </a:extLst>
          </p:cNvPr>
          <p:cNvSpPr txBox="1"/>
          <p:nvPr/>
        </p:nvSpPr>
        <p:spPr>
          <a:xfrm>
            <a:off x="7560129" y="3604227"/>
            <a:ext cx="609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185" dirty="0">
                <a:latin typeface="DejaVu Serif"/>
                <a:cs typeface="DejaVu Serif"/>
              </a:rPr>
              <a:t> </a:t>
            </a:r>
            <a:r>
              <a:rPr sz="1800" spc="-145" dirty="0">
                <a:latin typeface="DejaVu Serif"/>
                <a:cs typeface="DejaVu Serif"/>
              </a:rPr>
              <a:t>𝑏</a:t>
            </a:r>
            <a:r>
              <a:rPr sz="1950" spc="-217" baseline="-14957" dirty="0">
                <a:latin typeface="DejaVu Serif"/>
                <a:cs typeface="DejaVu Serif"/>
              </a:rPr>
              <a:t>𝑐</a:t>
            </a:r>
            <a:r>
              <a:rPr sz="1950" spc="-434" baseline="-14957" dirty="0">
                <a:latin typeface="DejaVu Serif"/>
                <a:cs typeface="DejaVu Serif"/>
              </a:rPr>
              <a:t> </a:t>
            </a:r>
            <a:r>
              <a:rPr sz="2700" spc="254" baseline="1543" dirty="0">
                <a:latin typeface="DejaVu Serif"/>
                <a:cs typeface="DejaVu Serif"/>
              </a:rPr>
              <a:t> </a:t>
            </a:r>
            <a:endParaRPr sz="2700" baseline="1543" dirty="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480816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080465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b="1" spc="-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000" b="1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000" spc="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states,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spc="-15" baseline="-20833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 </a:t>
            </a:r>
            <a:r>
              <a:rPr lang="en-US" sz="2000" spc="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-US" sz="2000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spc="-112" baseline="-20833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First,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sz="2000" spc="-44" baseline="-20833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spc="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spc="-1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spc="7" baseline="-20833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000" spc="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forgetting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decided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earlier. </a:t>
            </a:r>
            <a:r>
              <a:rPr lang="en-US" sz="2000" spc="-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000" spc="35" dirty="0" err="1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𝐶 </a:t>
            </a:r>
            <a:r>
              <a:rPr lang="en-US" sz="2000" spc="-204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spc="-1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0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values, </a:t>
            </a: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scaled </a:t>
            </a:r>
            <a:r>
              <a:rPr lang="en-US" sz="2000" spc="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spc="-2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sz="20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</a:t>
            </a:r>
            <a:r>
              <a:rPr lang="en-US" sz="20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decided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state</a:t>
            </a:r>
            <a:r>
              <a:rPr lang="en-US" sz="2000" spc="-9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52</a:t>
            </a:fld>
            <a:endParaRPr lang="en-US"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A198FD0-2383-4088-8ABF-AE45B72F7122}"/>
              </a:ext>
            </a:extLst>
          </p:cNvPr>
          <p:cNvSpPr/>
          <p:nvPr/>
        </p:nvSpPr>
        <p:spPr>
          <a:xfrm>
            <a:off x="540404" y="2763490"/>
            <a:ext cx="5105400" cy="2277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FE2FE710-D3E7-481E-AEE9-E9B870A9AF43}"/>
              </a:ext>
            </a:extLst>
          </p:cNvPr>
          <p:cNvSpPr txBox="1"/>
          <p:nvPr/>
        </p:nvSpPr>
        <p:spPr>
          <a:xfrm>
            <a:off x="6384925" y="3257550"/>
            <a:ext cx="247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erif"/>
                <a:cs typeface="DejaVu Serif"/>
              </a:rPr>
              <a:t>𝐶</a:t>
            </a:r>
            <a:r>
              <a:rPr sz="1950" spc="-232" baseline="-14957" dirty="0">
                <a:latin typeface="DejaVu Serif"/>
                <a:cs typeface="DejaVu Serif"/>
              </a:rPr>
              <a:t>𝑡 </a:t>
            </a: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-290" dirty="0">
                <a:latin typeface="DejaVu Serif"/>
                <a:cs typeface="DejaVu Serif"/>
              </a:rPr>
              <a:t>𝑓</a:t>
            </a:r>
            <a:r>
              <a:rPr sz="1950" spc="-434" baseline="-14957" dirty="0">
                <a:latin typeface="DejaVu Serif"/>
                <a:cs typeface="DejaVu Serif"/>
              </a:rPr>
              <a:t>𝑡 </a:t>
            </a:r>
            <a:r>
              <a:rPr sz="1800" spc="-355" dirty="0">
                <a:latin typeface="DejaVu Serif"/>
                <a:cs typeface="DejaVu Serif"/>
              </a:rPr>
              <a:t>∗ </a:t>
            </a:r>
            <a:r>
              <a:rPr sz="1800" spc="-120" dirty="0">
                <a:latin typeface="DejaVu Serif"/>
                <a:cs typeface="DejaVu Serif"/>
              </a:rPr>
              <a:t>𝐶</a:t>
            </a:r>
            <a:r>
              <a:rPr sz="1950" spc="-179" baseline="-14957" dirty="0">
                <a:latin typeface="DejaVu Serif"/>
                <a:cs typeface="DejaVu Serif"/>
              </a:rPr>
              <a:t>𝑡−1 </a:t>
            </a:r>
            <a:r>
              <a:rPr sz="1800" spc="-165" dirty="0">
                <a:latin typeface="DejaVu Serif"/>
                <a:cs typeface="DejaVu Serif"/>
              </a:rPr>
              <a:t>+ </a:t>
            </a:r>
            <a:r>
              <a:rPr sz="1800" spc="-355" dirty="0">
                <a:latin typeface="DejaVu Serif"/>
                <a:cs typeface="DejaVu Serif"/>
              </a:rPr>
              <a:t>𝑖</a:t>
            </a:r>
            <a:r>
              <a:rPr sz="1950" spc="-532" baseline="-14957" dirty="0">
                <a:latin typeface="DejaVu Serif"/>
                <a:cs typeface="DejaVu Serif"/>
              </a:rPr>
              <a:t>𝑡 </a:t>
            </a:r>
            <a:r>
              <a:rPr sz="1800" spc="-355" dirty="0">
                <a:latin typeface="DejaVu Serif"/>
                <a:cs typeface="DejaVu Serif"/>
              </a:rPr>
              <a:t>∗</a:t>
            </a:r>
            <a:r>
              <a:rPr sz="1800" spc="-150" dirty="0">
                <a:latin typeface="DejaVu Serif"/>
                <a:cs typeface="DejaVu Serif"/>
              </a:rPr>
              <a:t> </a:t>
            </a:r>
            <a:r>
              <a:rPr sz="1800" spc="-55" dirty="0">
                <a:latin typeface="DejaVu Serif"/>
                <a:cs typeface="DejaVu Serif"/>
              </a:rPr>
              <a:t>𝐶</a:t>
            </a:r>
            <a:r>
              <a:rPr sz="1950" spc="-82" baseline="-14957" dirty="0">
                <a:latin typeface="DejaVu Serif"/>
                <a:cs typeface="DejaVu Serif"/>
              </a:rPr>
              <a:t>𝑡</a:t>
            </a:r>
            <a:r>
              <a:rPr sz="1800" spc="-55" dirty="0">
                <a:latin typeface="DejaVu Serif"/>
                <a:cs typeface="DejaVu Serif"/>
              </a:rPr>
              <a:t>′</a:t>
            </a:r>
            <a:endParaRPr sz="1800" dirty="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1886395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08C66-A780-46AA-BA90-486A7120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35" dirty="0">
                <a:solidFill>
                  <a:srgbClr val="252525"/>
                </a:solidFill>
              </a:rPr>
              <a:t>WORKING	</a:t>
            </a:r>
            <a:r>
              <a:rPr lang="en-US" sz="3600" spc="-110" dirty="0">
                <a:solidFill>
                  <a:srgbClr val="252525"/>
                </a:solidFill>
              </a:rPr>
              <a:t>OF</a:t>
            </a:r>
            <a:r>
              <a:rPr lang="en-US" sz="3600" spc="300" dirty="0">
                <a:solidFill>
                  <a:srgbClr val="252525"/>
                </a:solidFill>
              </a:rPr>
              <a:t> </a:t>
            </a:r>
            <a:r>
              <a:rPr lang="en-US" sz="3600" spc="-25" dirty="0">
                <a:solidFill>
                  <a:srgbClr val="252525"/>
                </a:solidFill>
              </a:rPr>
              <a:t>LSTM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1C59-D7A2-47E4-988C-81F02E92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spc="-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000" b="1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en-US" sz="2000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run </a:t>
            </a:r>
            <a:r>
              <a:rPr lang="en-US" sz="2000" spc="-9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000" b="1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decides </a:t>
            </a:r>
            <a:r>
              <a:rPr lang="en-US" sz="2000" b="1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2000" b="1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parts </a:t>
            </a:r>
            <a:r>
              <a:rPr lang="en-US" sz="2000" b="1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sz="2000" b="1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we’re </a:t>
            </a:r>
            <a:r>
              <a:rPr lang="en-US" sz="2000" spc="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</a:t>
            </a:r>
            <a:r>
              <a:rPr lang="en-US" sz="2000" b="1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spc="-6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-US" sz="2000" spc="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US" sz="2000" spc="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(push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  <a:r>
              <a:rPr lang="en-US" sz="2000" spc="8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between </a:t>
            </a:r>
            <a:r>
              <a:rPr lang="en-US" sz="2000" spc="4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 </a:t>
            </a:r>
            <a:r>
              <a:rPr lang="en-US" sz="2000" spc="7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spc="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gate,  </a:t>
            </a:r>
            <a:r>
              <a:rPr lang="en-US" sz="2000" b="1" spc="-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b="1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b="1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b="1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2000" b="1" spc="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2000" b="1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parts </a:t>
            </a:r>
            <a:r>
              <a:rPr lang="en-US" sz="2000" b="1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b="1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decided</a:t>
            </a:r>
            <a:r>
              <a:rPr lang="en-US" sz="2000" b="1" spc="-15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359CB-F0C8-4003-A039-E619652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53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1A0058E-1EA3-4CAD-8ECC-2334862A720C}"/>
              </a:ext>
            </a:extLst>
          </p:cNvPr>
          <p:cNvSpPr/>
          <p:nvPr/>
        </p:nvSpPr>
        <p:spPr>
          <a:xfrm>
            <a:off x="609600" y="2495550"/>
            <a:ext cx="449580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5AAF93D-7538-4E95-BBC5-E5FB78EA931A}"/>
              </a:ext>
            </a:extLst>
          </p:cNvPr>
          <p:cNvSpPr txBox="1"/>
          <p:nvPr/>
        </p:nvSpPr>
        <p:spPr>
          <a:xfrm>
            <a:off x="6014357" y="2912781"/>
            <a:ext cx="156654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DejaVu Serif"/>
                <a:cs typeface="DejaVu Serif"/>
              </a:rPr>
              <a:t>𝑂</a:t>
            </a:r>
            <a:r>
              <a:rPr sz="1950" spc="-120" baseline="-14957" dirty="0">
                <a:latin typeface="DejaVu Serif"/>
                <a:cs typeface="DejaVu Serif"/>
              </a:rPr>
              <a:t>𝑡 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200" dirty="0">
                <a:latin typeface="DejaVu Serif"/>
                <a:cs typeface="DejaVu Serif"/>
              </a:rPr>
              <a:t> </a:t>
            </a:r>
            <a:r>
              <a:rPr sz="1800" spc="-65" dirty="0">
                <a:latin typeface="DejaVu Serif"/>
                <a:cs typeface="DejaVu Serif"/>
              </a:rPr>
              <a:t>𝑠𝑖𝑔𝑚𝑜𝑖𝑑(𝑊</a:t>
            </a:r>
            <a:r>
              <a:rPr sz="1950" spc="-97" baseline="-14957" dirty="0">
                <a:latin typeface="DejaVu Serif"/>
                <a:cs typeface="DejaVu Serif"/>
              </a:rPr>
              <a:t>𝑜</a:t>
            </a:r>
            <a:endParaRPr sz="1950" baseline="-14957" dirty="0">
              <a:latin typeface="DejaVu Serif"/>
              <a:cs typeface="DejaVu Serif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CCBA30E4-AD99-4771-A4C1-C45BE494D82C}"/>
              </a:ext>
            </a:extLst>
          </p:cNvPr>
          <p:cNvSpPr txBox="1"/>
          <p:nvPr/>
        </p:nvSpPr>
        <p:spPr>
          <a:xfrm>
            <a:off x="7511551" y="2912781"/>
            <a:ext cx="62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DejaVu Serif"/>
                <a:cs typeface="DejaVu Serif"/>
              </a:rPr>
              <a:t>+</a:t>
            </a:r>
            <a:r>
              <a:rPr sz="1800" spc="185" dirty="0">
                <a:latin typeface="DejaVu Serif"/>
                <a:cs typeface="DejaVu Serif"/>
              </a:rPr>
              <a:t> </a:t>
            </a:r>
            <a:r>
              <a:rPr sz="1800" spc="-35" dirty="0">
                <a:latin typeface="DejaVu Serif"/>
                <a:cs typeface="DejaVu Serif"/>
              </a:rPr>
              <a:t>𝑏</a:t>
            </a:r>
            <a:r>
              <a:rPr sz="1950" spc="-52" baseline="-14957" dirty="0">
                <a:latin typeface="DejaVu Serif"/>
                <a:cs typeface="DejaVu Serif"/>
              </a:rPr>
              <a:t>𝑜</a:t>
            </a:r>
            <a:r>
              <a:rPr sz="2700" spc="254" baseline="1543" dirty="0">
                <a:latin typeface="DejaVu Serif"/>
                <a:cs typeface="DejaVu Serif"/>
              </a:rPr>
              <a:t> </a:t>
            </a:r>
            <a:r>
              <a:rPr lang="en-US" sz="2700" spc="254" baseline="1543" dirty="0">
                <a:latin typeface="DejaVu Serif"/>
                <a:cs typeface="DejaVu Serif"/>
              </a:rPr>
              <a:t>)</a:t>
            </a:r>
            <a:endParaRPr sz="2700" baseline="1543" dirty="0">
              <a:latin typeface="DejaVu Serif"/>
              <a:cs typeface="DejaVu Serif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A9E8AB26-4139-45C9-96AE-5A4F7359F5BB}"/>
              </a:ext>
            </a:extLst>
          </p:cNvPr>
          <p:cNvSpPr txBox="1"/>
          <p:nvPr/>
        </p:nvSpPr>
        <p:spPr>
          <a:xfrm>
            <a:off x="6019800" y="3408139"/>
            <a:ext cx="2047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erif"/>
                <a:cs typeface="DejaVu Serif"/>
              </a:rPr>
              <a:t>ℎ</a:t>
            </a:r>
            <a:r>
              <a:rPr sz="1950" spc="-277" baseline="-14957" dirty="0">
                <a:latin typeface="DejaVu Serif"/>
                <a:cs typeface="DejaVu Serif"/>
              </a:rPr>
              <a:t>𝑡 </a:t>
            </a: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-80" dirty="0">
                <a:latin typeface="DejaVu Serif"/>
                <a:cs typeface="DejaVu Serif"/>
              </a:rPr>
              <a:t>𝑂</a:t>
            </a:r>
            <a:r>
              <a:rPr sz="1950" spc="-120" baseline="-14957" dirty="0">
                <a:latin typeface="DejaVu Serif"/>
                <a:cs typeface="DejaVu Serif"/>
              </a:rPr>
              <a:t>𝑡 </a:t>
            </a:r>
            <a:r>
              <a:rPr sz="1800" spc="-355" dirty="0">
                <a:latin typeface="DejaVu Serif"/>
                <a:cs typeface="DejaVu Serif"/>
              </a:rPr>
              <a:t>∗ </a:t>
            </a:r>
            <a:r>
              <a:rPr sz="1800" spc="-160" dirty="0">
                <a:latin typeface="DejaVu Serif"/>
                <a:cs typeface="DejaVu Serif"/>
              </a:rPr>
              <a:t>tan </a:t>
            </a:r>
            <a:r>
              <a:rPr sz="1800" spc="-70" dirty="0">
                <a:latin typeface="DejaVu Serif"/>
                <a:cs typeface="DejaVu Serif"/>
              </a:rPr>
              <a:t>h( </a:t>
            </a:r>
            <a:r>
              <a:rPr sz="1800" spc="-105" dirty="0">
                <a:latin typeface="DejaVu Serif"/>
                <a:cs typeface="DejaVu Serif"/>
              </a:rPr>
              <a:t>𝐶</a:t>
            </a:r>
            <a:r>
              <a:rPr sz="1950" spc="-157" baseline="-14957" dirty="0">
                <a:latin typeface="DejaVu Serif"/>
                <a:cs typeface="DejaVu Serif"/>
              </a:rPr>
              <a:t>𝑡</a:t>
            </a:r>
            <a:r>
              <a:rPr sz="1950" spc="157" baseline="2136" dirty="0">
                <a:latin typeface="DejaVu Serif"/>
                <a:cs typeface="DejaVu Serif"/>
              </a:rPr>
              <a:t> </a:t>
            </a:r>
            <a:r>
              <a:rPr sz="1800" spc="-14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1686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456B7-268A-4C2A-A012-504A24F54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03146-3745-4125-9C4D-997D86EC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64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5544"/>
            <a:ext cx="9144000" cy="109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0570" y="962405"/>
            <a:ext cx="5596890" cy="2614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820" indent="-325120">
              <a:lnSpc>
                <a:spcPct val="100000"/>
              </a:lnSpc>
              <a:spcBef>
                <a:spcPts val="95"/>
              </a:spcBef>
              <a:buSzPct val="91071"/>
              <a:buFont typeface="DejaVu Sans"/>
              <a:buChar char="➢"/>
              <a:tabLst>
                <a:tab pos="338455" algn="l"/>
              </a:tabLst>
            </a:pPr>
            <a:r>
              <a:rPr sz="2800" b="1" spc="140" dirty="0">
                <a:latin typeface="Times New Roman"/>
                <a:cs typeface="Times New Roman"/>
              </a:rPr>
              <a:t>Identity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145" dirty="0">
                <a:latin typeface="Times New Roman"/>
                <a:cs typeface="Times New Roman"/>
              </a:rPr>
              <a:t>Function</a:t>
            </a:r>
            <a:endParaRPr sz="2800" dirty="0">
              <a:latin typeface="Times New Roman"/>
              <a:cs typeface="Times New Roman"/>
            </a:endParaRPr>
          </a:p>
          <a:p>
            <a:pPr marL="581025">
              <a:lnSpc>
                <a:spcPts val="2845"/>
              </a:lnSpc>
              <a:spcBef>
                <a:spcPts val="2925"/>
              </a:spcBef>
            </a:pPr>
            <a:r>
              <a:rPr sz="2400" spc="-70" dirty="0">
                <a:latin typeface="Georgia"/>
                <a:cs typeface="Georgia"/>
              </a:rPr>
              <a:t>f(x)=x</a:t>
            </a:r>
            <a:endParaRPr sz="2400" dirty="0">
              <a:latin typeface="Georgia"/>
              <a:cs typeface="Georgia"/>
            </a:endParaRPr>
          </a:p>
          <a:p>
            <a:pPr marL="916305" marR="2360930">
              <a:lnSpc>
                <a:spcPts val="2800"/>
              </a:lnSpc>
              <a:spcBef>
                <a:spcPts val="125"/>
              </a:spcBef>
              <a:tabLst>
                <a:tab pos="2761615" algn="l"/>
              </a:tabLst>
            </a:pPr>
            <a:r>
              <a:rPr sz="2400" spc="-30" dirty="0">
                <a:latin typeface="Georgia"/>
                <a:cs typeface="Georgia"/>
              </a:rPr>
              <a:t>Der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-30" dirty="0">
                <a:latin typeface="Georgia"/>
                <a:cs typeface="Georgia"/>
              </a:rPr>
              <a:t>va</a:t>
            </a:r>
            <a:r>
              <a:rPr sz="2400" spc="-15" dirty="0">
                <a:latin typeface="Georgia"/>
                <a:cs typeface="Georgia"/>
              </a:rPr>
              <a:t>t</a:t>
            </a:r>
            <a:r>
              <a:rPr sz="2400" spc="-30" dirty="0">
                <a:latin typeface="Georgia"/>
                <a:cs typeface="Georgia"/>
              </a:rPr>
              <a:t>i</a:t>
            </a:r>
            <a:r>
              <a:rPr sz="2400" spc="-35" dirty="0">
                <a:latin typeface="Georgia"/>
                <a:cs typeface="Georgia"/>
              </a:rPr>
              <a:t>v</a:t>
            </a:r>
            <a:r>
              <a:rPr sz="2400" spc="-15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20" dirty="0">
                <a:latin typeface="Georgia"/>
                <a:cs typeface="Georgia"/>
              </a:rPr>
              <a:t>of</a:t>
            </a:r>
            <a:r>
              <a:rPr sz="2400" dirty="0">
                <a:latin typeface="Georgia"/>
                <a:cs typeface="Georgia"/>
              </a:rPr>
              <a:t>	</a:t>
            </a:r>
            <a:r>
              <a:rPr sz="2400" spc="-30" dirty="0">
                <a:latin typeface="Georgia"/>
                <a:cs typeface="Georgia"/>
              </a:rPr>
              <a:t>f(x)  </a:t>
            </a:r>
            <a:r>
              <a:rPr sz="2400" spc="-40" dirty="0">
                <a:latin typeface="Georgia"/>
                <a:cs typeface="Georgia"/>
              </a:rPr>
              <a:t>f</a:t>
            </a:r>
            <a:r>
              <a:rPr sz="2400" spc="5" dirty="0">
                <a:latin typeface="Georgia"/>
                <a:cs typeface="Georgia"/>
              </a:rPr>
              <a:t> </a:t>
            </a:r>
            <a:r>
              <a:rPr sz="2400" spc="-114" dirty="0">
                <a:latin typeface="Georgia"/>
                <a:cs typeface="Georgia"/>
              </a:rPr>
              <a:t>‘(x)=1</a:t>
            </a:r>
            <a:endParaRPr sz="2400" dirty="0">
              <a:latin typeface="Georgia"/>
              <a:cs typeface="Georgia"/>
            </a:endParaRPr>
          </a:p>
          <a:p>
            <a:pPr marL="916305">
              <a:lnSpc>
                <a:spcPts val="2690"/>
              </a:lnSpc>
            </a:pPr>
            <a:r>
              <a:rPr sz="2400" dirty="0">
                <a:latin typeface="Georgia"/>
                <a:cs typeface="Georgia"/>
              </a:rPr>
              <a:t>Range(-∞ </a:t>
            </a:r>
            <a:r>
              <a:rPr sz="2400" spc="-35" dirty="0">
                <a:latin typeface="Georgia"/>
                <a:cs typeface="Georgia"/>
              </a:rPr>
              <a:t>,</a:t>
            </a:r>
            <a:r>
              <a:rPr sz="2400" spc="30" dirty="0">
                <a:latin typeface="Georgia"/>
                <a:cs typeface="Georgia"/>
              </a:rPr>
              <a:t> </a:t>
            </a:r>
            <a:r>
              <a:rPr sz="2400" spc="170" dirty="0">
                <a:latin typeface="Georgia"/>
                <a:cs typeface="Georgia"/>
              </a:rPr>
              <a:t>∞)</a:t>
            </a:r>
            <a:endParaRPr sz="2400" dirty="0">
              <a:latin typeface="Georgia"/>
              <a:cs typeface="Georgia"/>
            </a:endParaRPr>
          </a:p>
          <a:p>
            <a:pPr marL="581025">
              <a:lnSpc>
                <a:spcPts val="2845"/>
              </a:lnSpc>
            </a:pPr>
            <a:r>
              <a:rPr sz="2400" spc="-55" dirty="0">
                <a:latin typeface="Georgia"/>
                <a:cs typeface="Georgia"/>
              </a:rPr>
              <a:t>It </a:t>
            </a:r>
            <a:r>
              <a:rPr sz="2400" spc="-45" dirty="0">
                <a:latin typeface="Georgia"/>
                <a:cs typeface="Georgia"/>
              </a:rPr>
              <a:t>is </a:t>
            </a:r>
            <a:r>
              <a:rPr sz="2400" spc="-20" dirty="0">
                <a:latin typeface="Georgia"/>
                <a:cs typeface="Georgia"/>
              </a:rPr>
              <a:t>called </a:t>
            </a:r>
            <a:r>
              <a:rPr sz="2400" spc="-50" dirty="0">
                <a:latin typeface="Georgia"/>
                <a:cs typeface="Georgia"/>
              </a:rPr>
              <a:t>Linear </a:t>
            </a:r>
            <a:r>
              <a:rPr sz="2400" spc="-20" dirty="0">
                <a:latin typeface="Georgia"/>
                <a:cs typeface="Georgia"/>
              </a:rPr>
              <a:t>activation</a:t>
            </a:r>
            <a:r>
              <a:rPr sz="2400" spc="240" dirty="0">
                <a:latin typeface="Georgia"/>
                <a:cs typeface="Georgia"/>
              </a:rPr>
              <a:t> </a:t>
            </a:r>
            <a:r>
              <a:rPr sz="2400" spc="-30" dirty="0">
                <a:latin typeface="Georgia"/>
                <a:cs typeface="Georgia"/>
              </a:rPr>
              <a:t>Function.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24371" y="1967483"/>
            <a:ext cx="2448560" cy="1656714"/>
          </a:xfrm>
          <a:custGeom>
            <a:avLst/>
            <a:gdLst/>
            <a:ahLst/>
            <a:cxnLst/>
            <a:rect l="l" t="t" r="r" b="b"/>
            <a:pathLst>
              <a:path w="2448559" h="1656714">
                <a:moveTo>
                  <a:pt x="2448305" y="0"/>
                </a:moveTo>
                <a:lnTo>
                  <a:pt x="0" y="1656334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51878" y="1760220"/>
            <a:ext cx="191770" cy="2448560"/>
          </a:xfrm>
          <a:custGeom>
            <a:avLst/>
            <a:gdLst/>
            <a:ahLst/>
            <a:cxnLst/>
            <a:rect l="l" t="t" r="r" b="b"/>
            <a:pathLst>
              <a:path w="191770" h="2448560">
                <a:moveTo>
                  <a:pt x="64516" y="2323223"/>
                </a:moveTo>
                <a:lnTo>
                  <a:pt x="131699" y="2448293"/>
                </a:lnTo>
                <a:lnTo>
                  <a:pt x="166911" y="2372309"/>
                </a:lnTo>
                <a:lnTo>
                  <a:pt x="123063" y="2372309"/>
                </a:lnTo>
                <a:lnTo>
                  <a:pt x="122913" y="2367233"/>
                </a:lnTo>
                <a:lnTo>
                  <a:pt x="64516" y="2323223"/>
                </a:lnTo>
                <a:close/>
              </a:path>
              <a:path w="191770" h="2448560">
                <a:moveTo>
                  <a:pt x="122913" y="2367233"/>
                </a:moveTo>
                <a:lnTo>
                  <a:pt x="123063" y="2372309"/>
                </a:lnTo>
                <a:lnTo>
                  <a:pt x="129404" y="2372125"/>
                </a:lnTo>
                <a:lnTo>
                  <a:pt x="122913" y="2367233"/>
                </a:lnTo>
                <a:close/>
              </a:path>
              <a:path w="191770" h="2448560">
                <a:moveTo>
                  <a:pt x="129404" y="2372125"/>
                </a:moveTo>
                <a:lnTo>
                  <a:pt x="123063" y="2372309"/>
                </a:lnTo>
                <a:lnTo>
                  <a:pt x="166911" y="2372309"/>
                </a:lnTo>
                <a:lnTo>
                  <a:pt x="166993" y="2372131"/>
                </a:lnTo>
                <a:lnTo>
                  <a:pt x="129404" y="2372125"/>
                </a:lnTo>
                <a:close/>
              </a:path>
              <a:path w="191770" h="2448560">
                <a:moveTo>
                  <a:pt x="191389" y="2319489"/>
                </a:moveTo>
                <a:lnTo>
                  <a:pt x="135613" y="2366864"/>
                </a:lnTo>
                <a:lnTo>
                  <a:pt x="135763" y="2371940"/>
                </a:lnTo>
                <a:lnTo>
                  <a:pt x="129413" y="2372131"/>
                </a:lnTo>
                <a:lnTo>
                  <a:pt x="166993" y="2372131"/>
                </a:lnTo>
                <a:lnTo>
                  <a:pt x="191389" y="2319489"/>
                </a:lnTo>
                <a:close/>
              </a:path>
              <a:path w="191770" h="2448560">
                <a:moveTo>
                  <a:pt x="61975" y="76200"/>
                </a:moveTo>
                <a:lnTo>
                  <a:pt x="55776" y="81459"/>
                </a:lnTo>
                <a:lnTo>
                  <a:pt x="122913" y="2367233"/>
                </a:lnTo>
                <a:lnTo>
                  <a:pt x="129420" y="2372124"/>
                </a:lnTo>
                <a:lnTo>
                  <a:pt x="135613" y="2366864"/>
                </a:lnTo>
                <a:lnTo>
                  <a:pt x="68477" y="81098"/>
                </a:lnTo>
                <a:lnTo>
                  <a:pt x="61975" y="76200"/>
                </a:lnTo>
                <a:close/>
              </a:path>
              <a:path w="191770" h="2448560">
                <a:moveTo>
                  <a:pt x="135613" y="2366864"/>
                </a:moveTo>
                <a:lnTo>
                  <a:pt x="129420" y="2372124"/>
                </a:lnTo>
                <a:lnTo>
                  <a:pt x="135763" y="2371940"/>
                </a:lnTo>
                <a:lnTo>
                  <a:pt x="135613" y="2366864"/>
                </a:lnTo>
                <a:close/>
              </a:path>
              <a:path w="191770" h="2448560">
                <a:moveTo>
                  <a:pt x="59690" y="0"/>
                </a:moveTo>
                <a:lnTo>
                  <a:pt x="0" y="128777"/>
                </a:lnTo>
                <a:lnTo>
                  <a:pt x="55776" y="81459"/>
                </a:lnTo>
                <a:lnTo>
                  <a:pt x="55625" y="76326"/>
                </a:lnTo>
                <a:lnTo>
                  <a:pt x="68325" y="75945"/>
                </a:lnTo>
                <a:lnTo>
                  <a:pt x="100477" y="75945"/>
                </a:lnTo>
                <a:lnTo>
                  <a:pt x="59690" y="0"/>
                </a:lnTo>
                <a:close/>
              </a:path>
              <a:path w="191770" h="2448560">
                <a:moveTo>
                  <a:pt x="100477" y="75945"/>
                </a:moveTo>
                <a:lnTo>
                  <a:pt x="68325" y="75945"/>
                </a:lnTo>
                <a:lnTo>
                  <a:pt x="68477" y="81098"/>
                </a:lnTo>
                <a:lnTo>
                  <a:pt x="126873" y="125094"/>
                </a:lnTo>
                <a:lnTo>
                  <a:pt x="100477" y="75945"/>
                </a:lnTo>
                <a:close/>
              </a:path>
              <a:path w="191770" h="2448560">
                <a:moveTo>
                  <a:pt x="68325" y="75945"/>
                </a:moveTo>
                <a:lnTo>
                  <a:pt x="55625" y="76326"/>
                </a:lnTo>
                <a:lnTo>
                  <a:pt x="55776" y="81459"/>
                </a:lnTo>
                <a:lnTo>
                  <a:pt x="61975" y="76200"/>
                </a:lnTo>
                <a:lnTo>
                  <a:pt x="68333" y="76200"/>
                </a:lnTo>
                <a:lnTo>
                  <a:pt x="68325" y="75945"/>
                </a:lnTo>
                <a:close/>
              </a:path>
              <a:path w="191770" h="2448560">
                <a:moveTo>
                  <a:pt x="68333" y="76200"/>
                </a:moveTo>
                <a:lnTo>
                  <a:pt x="61975" y="76200"/>
                </a:lnTo>
                <a:lnTo>
                  <a:pt x="68477" y="81098"/>
                </a:lnTo>
                <a:lnTo>
                  <a:pt x="68333" y="76200"/>
                </a:lnTo>
                <a:close/>
              </a:path>
            </a:pathLst>
          </a:custGeom>
          <a:solidFill>
            <a:srgbClr val="1E76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66232" y="2699639"/>
            <a:ext cx="2952750" cy="193040"/>
          </a:xfrm>
          <a:custGeom>
            <a:avLst/>
            <a:gdLst/>
            <a:ahLst/>
            <a:cxnLst/>
            <a:rect l="l" t="t" r="r" b="b"/>
            <a:pathLst>
              <a:path w="2952750" h="193039">
                <a:moveTo>
                  <a:pt x="125475" y="65786"/>
                </a:moveTo>
                <a:lnTo>
                  <a:pt x="0" y="132334"/>
                </a:lnTo>
                <a:lnTo>
                  <a:pt x="128523" y="192659"/>
                </a:lnTo>
                <a:lnTo>
                  <a:pt x="81539" y="136779"/>
                </a:lnTo>
                <a:lnTo>
                  <a:pt x="76326" y="136779"/>
                </a:lnTo>
                <a:lnTo>
                  <a:pt x="76072" y="124079"/>
                </a:lnTo>
                <a:lnTo>
                  <a:pt x="81134" y="123955"/>
                </a:lnTo>
                <a:lnTo>
                  <a:pt x="125475" y="65786"/>
                </a:lnTo>
                <a:close/>
              </a:path>
              <a:path w="2952750" h="193039">
                <a:moveTo>
                  <a:pt x="76200" y="130429"/>
                </a:moveTo>
                <a:lnTo>
                  <a:pt x="76326" y="136779"/>
                </a:lnTo>
                <a:lnTo>
                  <a:pt x="81434" y="136654"/>
                </a:lnTo>
                <a:lnTo>
                  <a:pt x="76200" y="130429"/>
                </a:lnTo>
                <a:close/>
              </a:path>
              <a:path w="2952750" h="193039">
                <a:moveTo>
                  <a:pt x="81434" y="136654"/>
                </a:moveTo>
                <a:lnTo>
                  <a:pt x="76326" y="136779"/>
                </a:lnTo>
                <a:lnTo>
                  <a:pt x="81539" y="136779"/>
                </a:lnTo>
                <a:close/>
              </a:path>
              <a:path w="2952750" h="193039">
                <a:moveTo>
                  <a:pt x="2870931" y="56001"/>
                </a:moveTo>
                <a:lnTo>
                  <a:pt x="81134" y="123955"/>
                </a:lnTo>
                <a:lnTo>
                  <a:pt x="76200" y="130429"/>
                </a:lnTo>
                <a:lnTo>
                  <a:pt x="81434" y="136654"/>
                </a:lnTo>
                <a:lnTo>
                  <a:pt x="2871234" y="68703"/>
                </a:lnTo>
                <a:lnTo>
                  <a:pt x="2876107" y="62310"/>
                </a:lnTo>
                <a:lnTo>
                  <a:pt x="2876103" y="62151"/>
                </a:lnTo>
                <a:lnTo>
                  <a:pt x="2870931" y="56001"/>
                </a:lnTo>
                <a:close/>
              </a:path>
              <a:path w="2952750" h="193039">
                <a:moveTo>
                  <a:pt x="81134" y="123955"/>
                </a:moveTo>
                <a:lnTo>
                  <a:pt x="76072" y="124079"/>
                </a:lnTo>
                <a:lnTo>
                  <a:pt x="76200" y="130429"/>
                </a:lnTo>
                <a:lnTo>
                  <a:pt x="81134" y="123955"/>
                </a:lnTo>
                <a:close/>
              </a:path>
              <a:path w="2952750" h="193039">
                <a:moveTo>
                  <a:pt x="2942781" y="55880"/>
                </a:moveTo>
                <a:lnTo>
                  <a:pt x="2875915" y="55880"/>
                </a:lnTo>
                <a:lnTo>
                  <a:pt x="2876295" y="68580"/>
                </a:lnTo>
                <a:lnTo>
                  <a:pt x="2871234" y="68703"/>
                </a:lnTo>
                <a:lnTo>
                  <a:pt x="2826892" y="126873"/>
                </a:lnTo>
                <a:lnTo>
                  <a:pt x="2952241" y="60325"/>
                </a:lnTo>
                <a:lnTo>
                  <a:pt x="2942781" y="55880"/>
                </a:lnTo>
                <a:close/>
              </a:path>
              <a:path w="2952750" h="193039">
                <a:moveTo>
                  <a:pt x="2876107" y="62310"/>
                </a:moveTo>
                <a:lnTo>
                  <a:pt x="2871234" y="68703"/>
                </a:lnTo>
                <a:lnTo>
                  <a:pt x="2876295" y="68580"/>
                </a:lnTo>
                <a:lnTo>
                  <a:pt x="2876107" y="62310"/>
                </a:lnTo>
                <a:close/>
              </a:path>
              <a:path w="2952750" h="193039">
                <a:moveTo>
                  <a:pt x="2875915" y="55880"/>
                </a:moveTo>
                <a:lnTo>
                  <a:pt x="2870931" y="56001"/>
                </a:lnTo>
                <a:lnTo>
                  <a:pt x="2876103" y="62151"/>
                </a:lnTo>
                <a:lnTo>
                  <a:pt x="2875915" y="55880"/>
                </a:lnTo>
                <a:close/>
              </a:path>
              <a:path w="2952750" h="193039">
                <a:moveTo>
                  <a:pt x="2823844" y="0"/>
                </a:moveTo>
                <a:lnTo>
                  <a:pt x="2870931" y="56001"/>
                </a:lnTo>
                <a:lnTo>
                  <a:pt x="2875915" y="55880"/>
                </a:lnTo>
                <a:lnTo>
                  <a:pt x="2942781" y="55880"/>
                </a:lnTo>
                <a:lnTo>
                  <a:pt x="2823844" y="0"/>
                </a:lnTo>
                <a:close/>
              </a:path>
            </a:pathLst>
          </a:custGeom>
          <a:solidFill>
            <a:srgbClr val="1E768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5544"/>
            <a:ext cx="9144000" cy="109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0570" y="534999"/>
            <a:ext cx="37452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820" indent="-325120">
              <a:lnSpc>
                <a:spcPct val="100000"/>
              </a:lnSpc>
              <a:spcBef>
                <a:spcPts val="95"/>
              </a:spcBef>
              <a:buSzPct val="91071"/>
              <a:buFont typeface="DejaVu Sans"/>
              <a:buChar char="➢"/>
              <a:tabLst>
                <a:tab pos="338455" algn="l"/>
              </a:tabLst>
            </a:pPr>
            <a:r>
              <a:rPr sz="2800" b="1" spc="140" dirty="0">
                <a:latin typeface="Times New Roman"/>
                <a:cs typeface="Times New Roman"/>
              </a:rPr>
              <a:t>Sigmoidal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114" dirty="0">
                <a:latin typeface="Times New Roman"/>
                <a:cs typeface="Times New Roman"/>
              </a:rPr>
              <a:t>Function: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133" y="1880553"/>
            <a:ext cx="1696085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5"/>
              </a:lnSpc>
            </a:pPr>
            <a:r>
              <a:rPr sz="2400" spc="-25" dirty="0">
                <a:latin typeface="Georgia"/>
                <a:cs typeface="Georgia"/>
              </a:rPr>
              <a:t>Derivative</a:t>
            </a:r>
            <a:r>
              <a:rPr sz="2400" spc="-55" dirty="0">
                <a:latin typeface="Georgia"/>
                <a:cs typeface="Georgia"/>
              </a:rPr>
              <a:t> </a:t>
            </a:r>
            <a:r>
              <a:rPr sz="2400" spc="-20" dirty="0">
                <a:latin typeface="Georgia"/>
                <a:cs typeface="Georgia"/>
              </a:rPr>
              <a:t>of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405" y="3661045"/>
            <a:ext cx="7743190" cy="68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000" spc="-70" dirty="0">
                <a:latin typeface="Georgia"/>
                <a:cs typeface="Georgia"/>
              </a:rPr>
              <a:t>Range(0 </a:t>
            </a:r>
            <a:r>
              <a:rPr sz="2000" spc="-35" dirty="0">
                <a:latin typeface="Georgia"/>
                <a:cs typeface="Georgia"/>
              </a:rPr>
              <a:t>,</a:t>
            </a:r>
            <a:r>
              <a:rPr sz="2000" spc="105" dirty="0">
                <a:latin typeface="Georgia"/>
                <a:cs typeface="Georgia"/>
              </a:rPr>
              <a:t> </a:t>
            </a:r>
            <a:r>
              <a:rPr sz="2000" spc="-150" dirty="0">
                <a:latin typeface="Georgia"/>
                <a:cs typeface="Georgia"/>
              </a:rPr>
              <a:t>1)</a:t>
            </a:r>
            <a:endParaRPr sz="2000" dirty="0">
              <a:latin typeface="Georgia"/>
              <a:cs typeface="Georgia"/>
            </a:endParaRPr>
          </a:p>
          <a:p>
            <a:pPr marL="12700">
              <a:lnSpc>
                <a:spcPts val="2550"/>
              </a:lnSpc>
            </a:pPr>
            <a:r>
              <a:rPr sz="2000" spc="-50" dirty="0">
                <a:latin typeface="Georgia"/>
                <a:cs typeface="Georgia"/>
              </a:rPr>
              <a:t>It </a:t>
            </a:r>
            <a:r>
              <a:rPr sz="2000" spc="-25" dirty="0">
                <a:latin typeface="Georgia"/>
                <a:cs typeface="Georgia"/>
              </a:rPr>
              <a:t>normalizes </a:t>
            </a:r>
            <a:r>
              <a:rPr sz="2000" spc="-40" dirty="0">
                <a:latin typeface="Georgia"/>
                <a:cs typeface="Georgia"/>
              </a:rPr>
              <a:t>an </a:t>
            </a:r>
            <a:r>
              <a:rPr sz="2000" spc="-20" dirty="0">
                <a:latin typeface="Georgia"/>
                <a:cs typeface="Georgia"/>
              </a:rPr>
              <a:t>input </a:t>
            </a:r>
            <a:r>
              <a:rPr sz="2000" spc="-40" dirty="0">
                <a:latin typeface="Georgia"/>
                <a:cs typeface="Georgia"/>
              </a:rPr>
              <a:t>real </a:t>
            </a:r>
            <a:r>
              <a:rPr sz="2000" spc="-25" dirty="0">
                <a:latin typeface="Georgia"/>
                <a:cs typeface="Georgia"/>
              </a:rPr>
              <a:t>value </a:t>
            </a:r>
            <a:r>
              <a:rPr sz="2000" spc="-10" dirty="0">
                <a:latin typeface="Georgia"/>
                <a:cs typeface="Georgia"/>
              </a:rPr>
              <a:t>into </a:t>
            </a:r>
            <a:r>
              <a:rPr sz="2000" spc="-35" dirty="0">
                <a:latin typeface="Georgia"/>
                <a:cs typeface="Georgia"/>
              </a:rPr>
              <a:t>range </a:t>
            </a:r>
            <a:r>
              <a:rPr sz="2000" spc="-10" dirty="0">
                <a:latin typeface="Georgia"/>
                <a:cs typeface="Georgia"/>
              </a:rPr>
              <a:t>between </a:t>
            </a:r>
            <a:r>
              <a:rPr sz="2000" spc="-180" dirty="0">
                <a:latin typeface="Georgia"/>
                <a:cs typeface="Georgia"/>
              </a:rPr>
              <a:t>0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35" dirty="0">
                <a:latin typeface="Georgia"/>
                <a:cs typeface="Georgia"/>
              </a:rPr>
              <a:t>and</a:t>
            </a:r>
            <a:r>
              <a:rPr lang="en-US" sz="2000" spc="-35" dirty="0">
                <a:latin typeface="Georgia"/>
                <a:cs typeface="Georgia"/>
              </a:rPr>
              <a:t> </a:t>
            </a:r>
            <a:r>
              <a:rPr sz="2000" spc="-285" dirty="0">
                <a:latin typeface="Georgia"/>
                <a:cs typeface="Georgia"/>
              </a:rPr>
              <a:t>1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72807" y="2060448"/>
            <a:ext cx="127000" cy="2016760"/>
          </a:xfrm>
          <a:custGeom>
            <a:avLst/>
            <a:gdLst/>
            <a:ahLst/>
            <a:cxnLst/>
            <a:rect l="l" t="t" r="r" b="b"/>
            <a:pathLst>
              <a:path w="127000" h="2016760">
                <a:moveTo>
                  <a:pt x="0" y="1889302"/>
                </a:moveTo>
                <a:lnTo>
                  <a:pt x="63500" y="2016302"/>
                </a:lnTo>
                <a:lnTo>
                  <a:pt x="101600" y="1940102"/>
                </a:lnTo>
                <a:lnTo>
                  <a:pt x="57150" y="1940102"/>
                </a:lnTo>
                <a:lnTo>
                  <a:pt x="57150" y="1935022"/>
                </a:lnTo>
                <a:lnTo>
                  <a:pt x="0" y="1889302"/>
                </a:lnTo>
                <a:close/>
              </a:path>
              <a:path w="127000" h="2016760">
                <a:moveTo>
                  <a:pt x="57150" y="1935022"/>
                </a:moveTo>
                <a:lnTo>
                  <a:pt x="57150" y="1940102"/>
                </a:lnTo>
                <a:lnTo>
                  <a:pt x="63500" y="1940102"/>
                </a:lnTo>
                <a:lnTo>
                  <a:pt x="57150" y="1935022"/>
                </a:lnTo>
                <a:close/>
              </a:path>
              <a:path w="127000" h="2016760">
                <a:moveTo>
                  <a:pt x="63500" y="76200"/>
                </a:moveTo>
                <a:lnTo>
                  <a:pt x="57150" y="81279"/>
                </a:lnTo>
                <a:lnTo>
                  <a:pt x="57150" y="1935022"/>
                </a:lnTo>
                <a:lnTo>
                  <a:pt x="63500" y="1940102"/>
                </a:lnTo>
                <a:lnTo>
                  <a:pt x="69850" y="1935022"/>
                </a:lnTo>
                <a:lnTo>
                  <a:pt x="69850" y="81280"/>
                </a:lnTo>
                <a:lnTo>
                  <a:pt x="63500" y="76200"/>
                </a:lnTo>
                <a:close/>
              </a:path>
              <a:path w="127000" h="2016760">
                <a:moveTo>
                  <a:pt x="69850" y="1935022"/>
                </a:moveTo>
                <a:lnTo>
                  <a:pt x="63500" y="1940102"/>
                </a:lnTo>
                <a:lnTo>
                  <a:pt x="69850" y="1940102"/>
                </a:lnTo>
                <a:lnTo>
                  <a:pt x="69850" y="1935022"/>
                </a:lnTo>
                <a:close/>
              </a:path>
              <a:path w="127000" h="2016760">
                <a:moveTo>
                  <a:pt x="127000" y="1889302"/>
                </a:moveTo>
                <a:lnTo>
                  <a:pt x="69850" y="1935022"/>
                </a:lnTo>
                <a:lnTo>
                  <a:pt x="69850" y="1940102"/>
                </a:lnTo>
                <a:lnTo>
                  <a:pt x="101600" y="1940102"/>
                </a:lnTo>
                <a:lnTo>
                  <a:pt x="127000" y="1889302"/>
                </a:lnTo>
                <a:close/>
              </a:path>
              <a:path w="127000" h="2016760">
                <a:moveTo>
                  <a:pt x="63500" y="0"/>
                </a:moveTo>
                <a:lnTo>
                  <a:pt x="0" y="127000"/>
                </a:lnTo>
                <a:lnTo>
                  <a:pt x="57150" y="81280"/>
                </a:lnTo>
                <a:lnTo>
                  <a:pt x="57150" y="76200"/>
                </a:lnTo>
                <a:lnTo>
                  <a:pt x="101600" y="76200"/>
                </a:lnTo>
                <a:lnTo>
                  <a:pt x="63500" y="0"/>
                </a:lnTo>
                <a:close/>
              </a:path>
              <a:path w="127000" h="2016760">
                <a:moveTo>
                  <a:pt x="101600" y="76200"/>
                </a:moveTo>
                <a:lnTo>
                  <a:pt x="69850" y="76200"/>
                </a:lnTo>
                <a:lnTo>
                  <a:pt x="69850" y="81280"/>
                </a:lnTo>
                <a:lnTo>
                  <a:pt x="127000" y="127000"/>
                </a:lnTo>
                <a:lnTo>
                  <a:pt x="101600" y="76200"/>
                </a:lnTo>
                <a:close/>
              </a:path>
              <a:path w="127000" h="2016760">
                <a:moveTo>
                  <a:pt x="63500" y="76200"/>
                </a:moveTo>
                <a:lnTo>
                  <a:pt x="57150" y="76200"/>
                </a:lnTo>
                <a:lnTo>
                  <a:pt x="57150" y="81280"/>
                </a:lnTo>
                <a:lnTo>
                  <a:pt x="63500" y="76200"/>
                </a:lnTo>
                <a:close/>
              </a:path>
              <a:path w="127000" h="2016760">
                <a:moveTo>
                  <a:pt x="69850" y="76200"/>
                </a:moveTo>
                <a:lnTo>
                  <a:pt x="63500" y="76200"/>
                </a:lnTo>
                <a:lnTo>
                  <a:pt x="69850" y="81280"/>
                </a:lnTo>
                <a:lnTo>
                  <a:pt x="69850" y="76200"/>
                </a:lnTo>
                <a:close/>
              </a:path>
            </a:pathLst>
          </a:custGeom>
          <a:solidFill>
            <a:srgbClr val="1E76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9844" y="3005835"/>
            <a:ext cx="2664460" cy="127000"/>
          </a:xfrm>
          <a:custGeom>
            <a:avLst/>
            <a:gdLst/>
            <a:ahLst/>
            <a:cxnLst/>
            <a:rect l="l" t="t" r="r" b="b"/>
            <a:pathLst>
              <a:path w="2664459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79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79" y="57150"/>
                </a:lnTo>
                <a:lnTo>
                  <a:pt x="127000" y="0"/>
                </a:lnTo>
                <a:close/>
              </a:path>
              <a:path w="2664459" h="127000">
                <a:moveTo>
                  <a:pt x="2588132" y="63500"/>
                </a:moveTo>
                <a:lnTo>
                  <a:pt x="2537332" y="127000"/>
                </a:lnTo>
                <a:lnTo>
                  <a:pt x="2651632" y="69850"/>
                </a:lnTo>
                <a:lnTo>
                  <a:pt x="2588132" y="69850"/>
                </a:lnTo>
                <a:lnTo>
                  <a:pt x="2588132" y="63500"/>
                </a:lnTo>
                <a:close/>
              </a:path>
              <a:path w="2664459" h="127000">
                <a:moveTo>
                  <a:pt x="76200" y="63500"/>
                </a:moveTo>
                <a:lnTo>
                  <a:pt x="76200" y="69850"/>
                </a:lnTo>
                <a:lnTo>
                  <a:pt x="81279" y="69850"/>
                </a:lnTo>
                <a:lnTo>
                  <a:pt x="76200" y="63500"/>
                </a:lnTo>
                <a:close/>
              </a:path>
              <a:path w="2664459" h="127000">
                <a:moveTo>
                  <a:pt x="2583053" y="57150"/>
                </a:moveTo>
                <a:lnTo>
                  <a:pt x="81279" y="57150"/>
                </a:lnTo>
                <a:lnTo>
                  <a:pt x="76200" y="63500"/>
                </a:lnTo>
                <a:lnTo>
                  <a:pt x="81279" y="69850"/>
                </a:lnTo>
                <a:lnTo>
                  <a:pt x="2583053" y="69850"/>
                </a:lnTo>
                <a:lnTo>
                  <a:pt x="2588132" y="63500"/>
                </a:lnTo>
                <a:lnTo>
                  <a:pt x="2583053" y="57150"/>
                </a:lnTo>
                <a:close/>
              </a:path>
              <a:path w="2664459" h="127000">
                <a:moveTo>
                  <a:pt x="2651632" y="57150"/>
                </a:moveTo>
                <a:lnTo>
                  <a:pt x="2588132" y="57150"/>
                </a:lnTo>
                <a:lnTo>
                  <a:pt x="2588132" y="69850"/>
                </a:lnTo>
                <a:lnTo>
                  <a:pt x="2651632" y="69850"/>
                </a:lnTo>
                <a:lnTo>
                  <a:pt x="2664332" y="63500"/>
                </a:lnTo>
                <a:lnTo>
                  <a:pt x="2651632" y="57150"/>
                </a:lnTo>
                <a:close/>
              </a:path>
              <a:path w="2664459" h="127000">
                <a:moveTo>
                  <a:pt x="81279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79" y="57150"/>
                </a:lnTo>
                <a:close/>
              </a:path>
              <a:path w="2664459" h="127000">
                <a:moveTo>
                  <a:pt x="2537332" y="0"/>
                </a:moveTo>
                <a:lnTo>
                  <a:pt x="2588132" y="63500"/>
                </a:lnTo>
                <a:lnTo>
                  <a:pt x="2588132" y="57150"/>
                </a:lnTo>
                <a:lnTo>
                  <a:pt x="2651632" y="57150"/>
                </a:lnTo>
                <a:lnTo>
                  <a:pt x="2537332" y="0"/>
                </a:lnTo>
                <a:close/>
              </a:path>
            </a:pathLst>
          </a:custGeom>
          <a:solidFill>
            <a:srgbClr val="1E76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4600" y="1652635"/>
            <a:ext cx="2304288" cy="681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4600" y="2384811"/>
            <a:ext cx="2304288" cy="538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33871" y="2074164"/>
            <a:ext cx="2520950" cy="995680"/>
          </a:xfrm>
          <a:custGeom>
            <a:avLst/>
            <a:gdLst/>
            <a:ahLst/>
            <a:cxnLst/>
            <a:rect l="l" t="t" r="r" b="b"/>
            <a:pathLst>
              <a:path w="2520950" h="995680">
                <a:moveTo>
                  <a:pt x="0" y="995172"/>
                </a:moveTo>
                <a:lnTo>
                  <a:pt x="45675" y="990705"/>
                </a:lnTo>
                <a:lnTo>
                  <a:pt x="91383" y="986173"/>
                </a:lnTo>
                <a:lnTo>
                  <a:pt x="137160" y="981511"/>
                </a:lnTo>
                <a:lnTo>
                  <a:pt x="183039" y="976655"/>
                </a:lnTo>
                <a:lnTo>
                  <a:pt x="229055" y="971538"/>
                </a:lnTo>
                <a:lnTo>
                  <a:pt x="275242" y="966097"/>
                </a:lnTo>
                <a:lnTo>
                  <a:pt x="321636" y="960266"/>
                </a:lnTo>
                <a:lnTo>
                  <a:pt x="368271" y="953981"/>
                </a:lnTo>
                <a:lnTo>
                  <a:pt x="415182" y="947176"/>
                </a:lnTo>
                <a:lnTo>
                  <a:pt x="462403" y="939787"/>
                </a:lnTo>
                <a:lnTo>
                  <a:pt x="509969" y="931748"/>
                </a:lnTo>
                <a:lnTo>
                  <a:pt x="557914" y="922995"/>
                </a:lnTo>
                <a:lnTo>
                  <a:pt x="606273" y="913462"/>
                </a:lnTo>
                <a:lnTo>
                  <a:pt x="655082" y="903085"/>
                </a:lnTo>
                <a:lnTo>
                  <a:pt x="704373" y="891799"/>
                </a:lnTo>
                <a:lnTo>
                  <a:pt x="754183" y="879539"/>
                </a:lnTo>
                <a:lnTo>
                  <a:pt x="804546" y="866239"/>
                </a:lnTo>
                <a:lnTo>
                  <a:pt x="855495" y="851836"/>
                </a:lnTo>
                <a:lnTo>
                  <a:pt x="907067" y="836263"/>
                </a:lnTo>
                <a:lnTo>
                  <a:pt x="959296" y="819456"/>
                </a:lnTo>
                <a:lnTo>
                  <a:pt x="1012215" y="801351"/>
                </a:lnTo>
                <a:lnTo>
                  <a:pt x="1065861" y="781882"/>
                </a:lnTo>
                <a:lnTo>
                  <a:pt x="1120267" y="760984"/>
                </a:lnTo>
                <a:lnTo>
                  <a:pt x="1516320" y="572107"/>
                </a:lnTo>
                <a:lnTo>
                  <a:pt x="1978025" y="318293"/>
                </a:lnTo>
                <a:lnTo>
                  <a:pt x="2360957" y="95579"/>
                </a:lnTo>
                <a:lnTo>
                  <a:pt x="2520696" y="0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5544"/>
            <a:ext cx="9144000" cy="109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0570" y="525856"/>
            <a:ext cx="298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820" indent="-325120">
              <a:lnSpc>
                <a:spcPct val="100000"/>
              </a:lnSpc>
              <a:spcBef>
                <a:spcPts val="95"/>
              </a:spcBef>
              <a:buSzPct val="91071"/>
              <a:buFont typeface="DejaVu Sans"/>
              <a:buChar char="➢"/>
              <a:tabLst>
                <a:tab pos="338455" algn="l"/>
              </a:tabLst>
            </a:pPr>
            <a:r>
              <a:rPr sz="2800" b="1" spc="80" dirty="0">
                <a:latin typeface="Times New Roman"/>
                <a:cs typeface="Times New Roman"/>
              </a:rPr>
              <a:t>TanH</a:t>
            </a:r>
            <a:r>
              <a:rPr sz="2800" b="1" spc="-95" dirty="0">
                <a:latin typeface="Times New Roman"/>
                <a:cs typeface="Times New Roman"/>
              </a:rPr>
              <a:t> </a:t>
            </a:r>
            <a:r>
              <a:rPr sz="2800" b="1" spc="114" dirty="0">
                <a:latin typeface="Times New Roman"/>
                <a:cs typeface="Times New Roman"/>
              </a:rPr>
              <a:t>Function: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570" y="1750567"/>
            <a:ext cx="7997190" cy="261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Georgia"/>
                <a:cs typeface="Georgia"/>
              </a:rPr>
              <a:t>f(x) </a:t>
            </a:r>
            <a:r>
              <a:rPr sz="2400" spc="-220" dirty="0">
                <a:latin typeface="Georgia"/>
                <a:cs typeface="Georgia"/>
              </a:rPr>
              <a:t>= </a:t>
            </a:r>
            <a:r>
              <a:rPr sz="2400" spc="-30" dirty="0">
                <a:latin typeface="Georgia"/>
                <a:cs typeface="Georgia"/>
              </a:rPr>
              <a:t>tanh(x)</a:t>
            </a:r>
            <a:r>
              <a:rPr sz="2400" spc="-65" dirty="0">
                <a:latin typeface="Georgia"/>
                <a:cs typeface="Georgia"/>
              </a:rPr>
              <a:t> </a:t>
            </a:r>
            <a:r>
              <a:rPr sz="2400" spc="-220" dirty="0">
                <a:latin typeface="Georgia"/>
                <a:cs typeface="Georgia"/>
              </a:rPr>
              <a:t>=</a:t>
            </a:r>
            <a:endParaRPr sz="2400" dirty="0">
              <a:latin typeface="Georgia"/>
              <a:cs typeface="Georgia"/>
            </a:endParaRPr>
          </a:p>
          <a:p>
            <a:pPr marL="287020" marR="6128385" indent="-274955">
              <a:lnSpc>
                <a:spcPct val="195000"/>
              </a:lnSpc>
              <a:spcBef>
                <a:spcPts val="50"/>
              </a:spcBef>
            </a:pPr>
            <a:r>
              <a:rPr sz="2400" spc="-25" dirty="0">
                <a:latin typeface="Georgia"/>
                <a:cs typeface="Georgia"/>
              </a:rPr>
              <a:t>Derivative </a:t>
            </a:r>
            <a:r>
              <a:rPr sz="2400" spc="-20" dirty="0">
                <a:latin typeface="Georgia"/>
                <a:cs typeface="Georgia"/>
              </a:rPr>
              <a:t>of  </a:t>
            </a:r>
            <a:r>
              <a:rPr sz="2400" spc="-80" dirty="0">
                <a:latin typeface="Georgia"/>
                <a:cs typeface="Georgia"/>
              </a:rPr>
              <a:t>Range(-1 </a:t>
            </a:r>
            <a:r>
              <a:rPr sz="2400" spc="-35" dirty="0">
                <a:latin typeface="Georgia"/>
                <a:cs typeface="Georgia"/>
              </a:rPr>
              <a:t>,</a:t>
            </a:r>
            <a:r>
              <a:rPr sz="2400" spc="55" dirty="0">
                <a:latin typeface="Georgia"/>
                <a:cs typeface="Georgia"/>
              </a:rPr>
              <a:t> </a:t>
            </a:r>
            <a:r>
              <a:rPr sz="2400" spc="-150" dirty="0">
                <a:latin typeface="Georgia"/>
                <a:cs typeface="Georgia"/>
              </a:rPr>
              <a:t>1)</a:t>
            </a:r>
            <a:endParaRPr sz="2400" dirty="0">
              <a:latin typeface="Georgia"/>
              <a:cs typeface="Georgia"/>
            </a:endParaRPr>
          </a:p>
          <a:p>
            <a:pPr marL="287020" marR="5080">
              <a:lnSpc>
                <a:spcPct val="100000"/>
              </a:lnSpc>
              <a:spcBef>
                <a:spcPts val="445"/>
              </a:spcBef>
            </a:pPr>
            <a:r>
              <a:rPr sz="2400" spc="-15" dirty="0">
                <a:latin typeface="Georgia"/>
                <a:cs typeface="Georgia"/>
              </a:rPr>
              <a:t>The </a:t>
            </a:r>
            <a:r>
              <a:rPr sz="2400" b="1" spc="70" dirty="0">
                <a:latin typeface="Times New Roman"/>
                <a:cs typeface="Times New Roman"/>
              </a:rPr>
              <a:t>tanh</a:t>
            </a:r>
            <a:r>
              <a:rPr sz="2400" spc="70" dirty="0">
                <a:latin typeface="Georgia"/>
                <a:cs typeface="Georgia"/>
              </a:rPr>
              <a:t>(x) </a:t>
            </a:r>
            <a:r>
              <a:rPr sz="2400" b="1" spc="150" dirty="0">
                <a:latin typeface="Times New Roman"/>
                <a:cs typeface="Times New Roman"/>
              </a:rPr>
              <a:t>function </a:t>
            </a:r>
            <a:r>
              <a:rPr sz="2400" spc="-50" dirty="0">
                <a:latin typeface="Georgia"/>
                <a:cs typeface="Georgia"/>
              </a:rPr>
              <a:t>is </a:t>
            </a:r>
            <a:r>
              <a:rPr sz="2400" spc="-60" dirty="0">
                <a:latin typeface="Georgia"/>
                <a:cs typeface="Georgia"/>
              </a:rPr>
              <a:t>a </a:t>
            </a:r>
            <a:r>
              <a:rPr sz="2400" spc="-30" dirty="0">
                <a:latin typeface="Georgia"/>
                <a:cs typeface="Georgia"/>
              </a:rPr>
              <a:t>rescaled version </a:t>
            </a:r>
            <a:r>
              <a:rPr sz="2400" spc="-25" dirty="0">
                <a:latin typeface="Georgia"/>
                <a:cs typeface="Georgia"/>
              </a:rPr>
              <a:t>of </a:t>
            </a:r>
            <a:r>
              <a:rPr sz="2400" spc="-5" dirty="0">
                <a:latin typeface="Georgia"/>
                <a:cs typeface="Georgia"/>
              </a:rPr>
              <a:t>the </a:t>
            </a:r>
            <a:r>
              <a:rPr sz="2400" spc="-30" dirty="0">
                <a:latin typeface="Georgia"/>
                <a:cs typeface="Georgia"/>
              </a:rPr>
              <a:t>sigmoid,  </a:t>
            </a:r>
            <a:r>
              <a:rPr sz="2400" spc="-35" dirty="0">
                <a:latin typeface="Georgia"/>
                <a:cs typeface="Georgia"/>
              </a:rPr>
              <a:t>and </a:t>
            </a:r>
            <a:r>
              <a:rPr sz="2400" spc="-25" dirty="0">
                <a:latin typeface="Georgia"/>
                <a:cs typeface="Georgia"/>
              </a:rPr>
              <a:t>its </a:t>
            </a:r>
            <a:r>
              <a:rPr sz="2400" spc="-5" dirty="0">
                <a:latin typeface="Georgia"/>
                <a:cs typeface="Georgia"/>
              </a:rPr>
              <a:t>output </a:t>
            </a:r>
            <a:r>
              <a:rPr sz="2400" spc="-40" dirty="0">
                <a:latin typeface="Georgia"/>
                <a:cs typeface="Georgia"/>
              </a:rPr>
              <a:t>range </a:t>
            </a:r>
            <a:r>
              <a:rPr sz="2400" spc="-50" dirty="0">
                <a:latin typeface="Georgia"/>
                <a:cs typeface="Georgia"/>
              </a:rPr>
              <a:t>is </a:t>
            </a:r>
            <a:r>
              <a:rPr sz="2400" spc="-195" dirty="0">
                <a:latin typeface="Georgia"/>
                <a:cs typeface="Georgia"/>
              </a:rPr>
              <a:t>[−1 </a:t>
            </a:r>
            <a:r>
              <a:rPr sz="2400" spc="-35" dirty="0">
                <a:latin typeface="Georgia"/>
                <a:cs typeface="Georgia"/>
              </a:rPr>
              <a:t>, </a:t>
            </a:r>
            <a:r>
              <a:rPr sz="2400" spc="-180" dirty="0">
                <a:latin typeface="Georgia"/>
                <a:cs typeface="Georgia"/>
              </a:rPr>
              <a:t>1] </a:t>
            </a:r>
            <a:r>
              <a:rPr sz="2400" spc="-30" dirty="0">
                <a:latin typeface="Georgia"/>
                <a:cs typeface="Georgia"/>
              </a:rPr>
              <a:t>instead </a:t>
            </a:r>
            <a:r>
              <a:rPr sz="2400" spc="-25" dirty="0">
                <a:latin typeface="Georgia"/>
                <a:cs typeface="Georgia"/>
              </a:rPr>
              <a:t>of </a:t>
            </a:r>
            <a:r>
              <a:rPr sz="2400" spc="-130" dirty="0">
                <a:latin typeface="Georgia"/>
                <a:cs typeface="Georgia"/>
              </a:rPr>
              <a:t>[0 </a:t>
            </a:r>
            <a:r>
              <a:rPr sz="2400" spc="-35" dirty="0">
                <a:latin typeface="Georgia"/>
                <a:cs typeface="Georgia"/>
              </a:rPr>
              <a:t>,</a:t>
            </a:r>
            <a:r>
              <a:rPr sz="2400" spc="-280" dirty="0">
                <a:latin typeface="Georgia"/>
                <a:cs typeface="Georgia"/>
              </a:rPr>
              <a:t> </a:t>
            </a:r>
            <a:r>
              <a:rPr sz="2400" spc="-130" dirty="0">
                <a:latin typeface="Georgia"/>
                <a:cs typeface="Georgia"/>
              </a:rPr>
              <a:t>1].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2807" y="2060448"/>
            <a:ext cx="127000" cy="2016760"/>
          </a:xfrm>
          <a:custGeom>
            <a:avLst/>
            <a:gdLst/>
            <a:ahLst/>
            <a:cxnLst/>
            <a:rect l="l" t="t" r="r" b="b"/>
            <a:pathLst>
              <a:path w="127000" h="2016760">
                <a:moveTo>
                  <a:pt x="0" y="1889302"/>
                </a:moveTo>
                <a:lnTo>
                  <a:pt x="63500" y="2016302"/>
                </a:lnTo>
                <a:lnTo>
                  <a:pt x="101600" y="1940102"/>
                </a:lnTo>
                <a:lnTo>
                  <a:pt x="57150" y="1940102"/>
                </a:lnTo>
                <a:lnTo>
                  <a:pt x="57150" y="1935022"/>
                </a:lnTo>
                <a:lnTo>
                  <a:pt x="0" y="1889302"/>
                </a:lnTo>
                <a:close/>
              </a:path>
              <a:path w="127000" h="2016760">
                <a:moveTo>
                  <a:pt x="57150" y="1935022"/>
                </a:moveTo>
                <a:lnTo>
                  <a:pt x="57150" y="1940102"/>
                </a:lnTo>
                <a:lnTo>
                  <a:pt x="63500" y="1940102"/>
                </a:lnTo>
                <a:lnTo>
                  <a:pt x="57150" y="1935022"/>
                </a:lnTo>
                <a:close/>
              </a:path>
              <a:path w="127000" h="2016760">
                <a:moveTo>
                  <a:pt x="63500" y="76200"/>
                </a:moveTo>
                <a:lnTo>
                  <a:pt x="57150" y="81279"/>
                </a:lnTo>
                <a:lnTo>
                  <a:pt x="57150" y="1935022"/>
                </a:lnTo>
                <a:lnTo>
                  <a:pt x="63500" y="1940102"/>
                </a:lnTo>
                <a:lnTo>
                  <a:pt x="69850" y="1935022"/>
                </a:lnTo>
                <a:lnTo>
                  <a:pt x="69850" y="81280"/>
                </a:lnTo>
                <a:lnTo>
                  <a:pt x="63500" y="76200"/>
                </a:lnTo>
                <a:close/>
              </a:path>
              <a:path w="127000" h="2016760">
                <a:moveTo>
                  <a:pt x="69850" y="1935022"/>
                </a:moveTo>
                <a:lnTo>
                  <a:pt x="63500" y="1940102"/>
                </a:lnTo>
                <a:lnTo>
                  <a:pt x="69850" y="1940102"/>
                </a:lnTo>
                <a:lnTo>
                  <a:pt x="69850" y="1935022"/>
                </a:lnTo>
                <a:close/>
              </a:path>
              <a:path w="127000" h="2016760">
                <a:moveTo>
                  <a:pt x="127000" y="1889302"/>
                </a:moveTo>
                <a:lnTo>
                  <a:pt x="69850" y="1935022"/>
                </a:lnTo>
                <a:lnTo>
                  <a:pt x="69850" y="1940102"/>
                </a:lnTo>
                <a:lnTo>
                  <a:pt x="101600" y="1940102"/>
                </a:lnTo>
                <a:lnTo>
                  <a:pt x="127000" y="1889302"/>
                </a:lnTo>
                <a:close/>
              </a:path>
              <a:path w="127000" h="2016760">
                <a:moveTo>
                  <a:pt x="63500" y="0"/>
                </a:moveTo>
                <a:lnTo>
                  <a:pt x="0" y="127000"/>
                </a:lnTo>
                <a:lnTo>
                  <a:pt x="57150" y="81280"/>
                </a:lnTo>
                <a:lnTo>
                  <a:pt x="57150" y="76200"/>
                </a:lnTo>
                <a:lnTo>
                  <a:pt x="101600" y="76200"/>
                </a:lnTo>
                <a:lnTo>
                  <a:pt x="63500" y="0"/>
                </a:lnTo>
                <a:close/>
              </a:path>
              <a:path w="127000" h="2016760">
                <a:moveTo>
                  <a:pt x="101600" y="76200"/>
                </a:moveTo>
                <a:lnTo>
                  <a:pt x="69850" y="76200"/>
                </a:lnTo>
                <a:lnTo>
                  <a:pt x="69850" y="81280"/>
                </a:lnTo>
                <a:lnTo>
                  <a:pt x="127000" y="127000"/>
                </a:lnTo>
                <a:lnTo>
                  <a:pt x="101600" y="76200"/>
                </a:lnTo>
                <a:close/>
              </a:path>
              <a:path w="127000" h="2016760">
                <a:moveTo>
                  <a:pt x="63500" y="76200"/>
                </a:moveTo>
                <a:lnTo>
                  <a:pt x="57150" y="76200"/>
                </a:lnTo>
                <a:lnTo>
                  <a:pt x="57150" y="81280"/>
                </a:lnTo>
                <a:lnTo>
                  <a:pt x="63500" y="76200"/>
                </a:lnTo>
                <a:close/>
              </a:path>
              <a:path w="127000" h="2016760">
                <a:moveTo>
                  <a:pt x="69850" y="76200"/>
                </a:moveTo>
                <a:lnTo>
                  <a:pt x="63500" y="76200"/>
                </a:lnTo>
                <a:lnTo>
                  <a:pt x="69850" y="81280"/>
                </a:lnTo>
                <a:lnTo>
                  <a:pt x="69850" y="76200"/>
                </a:lnTo>
                <a:close/>
              </a:path>
            </a:pathLst>
          </a:custGeom>
          <a:solidFill>
            <a:srgbClr val="1E76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09844" y="3005835"/>
            <a:ext cx="2664460" cy="127000"/>
          </a:xfrm>
          <a:custGeom>
            <a:avLst/>
            <a:gdLst/>
            <a:ahLst/>
            <a:cxnLst/>
            <a:rect l="l" t="t" r="r" b="b"/>
            <a:pathLst>
              <a:path w="2664459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81279" y="69850"/>
                </a:lnTo>
                <a:lnTo>
                  <a:pt x="76200" y="69850"/>
                </a:lnTo>
                <a:lnTo>
                  <a:pt x="76200" y="57150"/>
                </a:lnTo>
                <a:lnTo>
                  <a:pt x="81279" y="57150"/>
                </a:lnTo>
                <a:lnTo>
                  <a:pt x="127000" y="0"/>
                </a:lnTo>
                <a:close/>
              </a:path>
              <a:path w="2664459" h="127000">
                <a:moveTo>
                  <a:pt x="2588132" y="63500"/>
                </a:moveTo>
                <a:lnTo>
                  <a:pt x="2537332" y="127000"/>
                </a:lnTo>
                <a:lnTo>
                  <a:pt x="2651632" y="69850"/>
                </a:lnTo>
                <a:lnTo>
                  <a:pt x="2588132" y="69850"/>
                </a:lnTo>
                <a:lnTo>
                  <a:pt x="2588132" y="63500"/>
                </a:lnTo>
                <a:close/>
              </a:path>
              <a:path w="2664459" h="127000">
                <a:moveTo>
                  <a:pt x="76200" y="63500"/>
                </a:moveTo>
                <a:lnTo>
                  <a:pt x="76200" y="69850"/>
                </a:lnTo>
                <a:lnTo>
                  <a:pt x="81279" y="69850"/>
                </a:lnTo>
                <a:lnTo>
                  <a:pt x="76200" y="63500"/>
                </a:lnTo>
                <a:close/>
              </a:path>
              <a:path w="2664459" h="127000">
                <a:moveTo>
                  <a:pt x="2583053" y="57150"/>
                </a:moveTo>
                <a:lnTo>
                  <a:pt x="81279" y="57150"/>
                </a:lnTo>
                <a:lnTo>
                  <a:pt x="76200" y="63500"/>
                </a:lnTo>
                <a:lnTo>
                  <a:pt x="81279" y="69850"/>
                </a:lnTo>
                <a:lnTo>
                  <a:pt x="2583053" y="69850"/>
                </a:lnTo>
                <a:lnTo>
                  <a:pt x="2588132" y="63500"/>
                </a:lnTo>
                <a:lnTo>
                  <a:pt x="2583053" y="57150"/>
                </a:lnTo>
                <a:close/>
              </a:path>
              <a:path w="2664459" h="127000">
                <a:moveTo>
                  <a:pt x="2651632" y="57150"/>
                </a:moveTo>
                <a:lnTo>
                  <a:pt x="2588132" y="57150"/>
                </a:lnTo>
                <a:lnTo>
                  <a:pt x="2588132" y="69850"/>
                </a:lnTo>
                <a:lnTo>
                  <a:pt x="2651632" y="69850"/>
                </a:lnTo>
                <a:lnTo>
                  <a:pt x="2664332" y="63500"/>
                </a:lnTo>
                <a:lnTo>
                  <a:pt x="2651632" y="57150"/>
                </a:lnTo>
                <a:close/>
              </a:path>
              <a:path w="2664459" h="127000">
                <a:moveTo>
                  <a:pt x="81279" y="57150"/>
                </a:moveTo>
                <a:lnTo>
                  <a:pt x="76200" y="57150"/>
                </a:lnTo>
                <a:lnTo>
                  <a:pt x="76200" y="63500"/>
                </a:lnTo>
                <a:lnTo>
                  <a:pt x="81279" y="57150"/>
                </a:lnTo>
                <a:close/>
              </a:path>
              <a:path w="2664459" h="127000">
                <a:moveTo>
                  <a:pt x="2537332" y="0"/>
                </a:moveTo>
                <a:lnTo>
                  <a:pt x="2588132" y="63500"/>
                </a:lnTo>
                <a:lnTo>
                  <a:pt x="2588132" y="57150"/>
                </a:lnTo>
                <a:lnTo>
                  <a:pt x="2651632" y="57150"/>
                </a:lnTo>
                <a:lnTo>
                  <a:pt x="2537332" y="0"/>
                </a:lnTo>
                <a:close/>
              </a:path>
            </a:pathLst>
          </a:custGeom>
          <a:solidFill>
            <a:srgbClr val="1E76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1173" y="1547190"/>
            <a:ext cx="2161032" cy="872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8016" y="2358135"/>
            <a:ext cx="2232660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7400" y="2187092"/>
            <a:ext cx="2336800" cy="1602740"/>
          </a:xfrm>
          <a:custGeom>
            <a:avLst/>
            <a:gdLst/>
            <a:ahLst/>
            <a:cxnLst/>
            <a:rect l="l" t="t" r="r" b="b"/>
            <a:pathLst>
              <a:path w="2336800" h="1602739">
                <a:moveTo>
                  <a:pt x="2336292" y="58521"/>
                </a:moveTo>
                <a:lnTo>
                  <a:pt x="2291895" y="47486"/>
                </a:lnTo>
                <a:lnTo>
                  <a:pt x="2247501" y="36806"/>
                </a:lnTo>
                <a:lnTo>
                  <a:pt x="2203109" y="26834"/>
                </a:lnTo>
                <a:lnTo>
                  <a:pt x="2158718" y="17924"/>
                </a:lnTo>
                <a:lnTo>
                  <a:pt x="2114329" y="10432"/>
                </a:lnTo>
                <a:lnTo>
                  <a:pt x="2069942" y="4711"/>
                </a:lnTo>
                <a:lnTo>
                  <a:pt x="2025554" y="1115"/>
                </a:lnTo>
                <a:lnTo>
                  <a:pt x="1981168" y="0"/>
                </a:lnTo>
                <a:lnTo>
                  <a:pt x="1936781" y="1718"/>
                </a:lnTo>
                <a:lnTo>
                  <a:pt x="1892395" y="6624"/>
                </a:lnTo>
                <a:lnTo>
                  <a:pt x="1848007" y="15073"/>
                </a:lnTo>
                <a:lnTo>
                  <a:pt x="1803620" y="27418"/>
                </a:lnTo>
                <a:lnTo>
                  <a:pt x="1759231" y="44014"/>
                </a:lnTo>
                <a:lnTo>
                  <a:pt x="1714840" y="65216"/>
                </a:lnTo>
                <a:lnTo>
                  <a:pt x="1670448" y="91377"/>
                </a:lnTo>
                <a:lnTo>
                  <a:pt x="1626054" y="122852"/>
                </a:lnTo>
                <a:lnTo>
                  <a:pt x="1581657" y="159994"/>
                </a:lnTo>
                <a:lnTo>
                  <a:pt x="1531514" y="212676"/>
                </a:lnTo>
                <a:lnTo>
                  <a:pt x="1506542" y="244073"/>
                </a:lnTo>
                <a:lnTo>
                  <a:pt x="1481625" y="278508"/>
                </a:lnTo>
                <a:lnTo>
                  <a:pt x="1456756" y="315731"/>
                </a:lnTo>
                <a:lnTo>
                  <a:pt x="1431927" y="355492"/>
                </a:lnTo>
                <a:lnTo>
                  <a:pt x="1407129" y="397541"/>
                </a:lnTo>
                <a:lnTo>
                  <a:pt x="1382355" y="441629"/>
                </a:lnTo>
                <a:lnTo>
                  <a:pt x="1357596" y="487506"/>
                </a:lnTo>
                <a:lnTo>
                  <a:pt x="1332846" y="534922"/>
                </a:lnTo>
                <a:lnTo>
                  <a:pt x="1308095" y="583627"/>
                </a:lnTo>
                <a:lnTo>
                  <a:pt x="1283336" y="633371"/>
                </a:lnTo>
                <a:lnTo>
                  <a:pt x="1258560" y="683905"/>
                </a:lnTo>
                <a:lnTo>
                  <a:pt x="1233760" y="734979"/>
                </a:lnTo>
                <a:lnTo>
                  <a:pt x="1208928" y="786342"/>
                </a:lnTo>
                <a:lnTo>
                  <a:pt x="1184056" y="837746"/>
                </a:lnTo>
                <a:lnTo>
                  <a:pt x="1159136" y="888941"/>
                </a:lnTo>
                <a:lnTo>
                  <a:pt x="1134159" y="939676"/>
                </a:lnTo>
                <a:lnTo>
                  <a:pt x="1109119" y="989701"/>
                </a:lnTo>
                <a:lnTo>
                  <a:pt x="1084006" y="1038768"/>
                </a:lnTo>
                <a:lnTo>
                  <a:pt x="1058813" y="1086626"/>
                </a:lnTo>
                <a:lnTo>
                  <a:pt x="1033531" y="1133026"/>
                </a:lnTo>
                <a:lnTo>
                  <a:pt x="1008154" y="1177717"/>
                </a:lnTo>
                <a:lnTo>
                  <a:pt x="982673" y="1220450"/>
                </a:lnTo>
                <a:lnTo>
                  <a:pt x="957079" y="1260975"/>
                </a:lnTo>
                <a:lnTo>
                  <a:pt x="931366" y="1299043"/>
                </a:lnTo>
                <a:lnTo>
                  <a:pt x="905524" y="1334403"/>
                </a:lnTo>
                <a:lnTo>
                  <a:pt x="879546" y="1366805"/>
                </a:lnTo>
                <a:lnTo>
                  <a:pt x="853424" y="1396001"/>
                </a:lnTo>
                <a:lnTo>
                  <a:pt x="586680" y="1549866"/>
                </a:lnTo>
                <a:lnTo>
                  <a:pt x="314705" y="1598460"/>
                </a:lnTo>
                <a:lnTo>
                  <a:pt x="92166" y="1602190"/>
                </a:lnTo>
                <a:lnTo>
                  <a:pt x="0" y="1595729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9CE2D-AD3C-4809-8D53-F35AAF862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29539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How to avoid overfitting in Neural Networks???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41044-E2F5-4991-8A22-9F123D2B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66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0724" y="315467"/>
            <a:ext cx="6694259" cy="1949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1123569" y="2596897"/>
            <a:ext cx="6351758" cy="2199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04139">
              <a:lnSpc>
                <a:spcPct val="100000"/>
              </a:lnSpc>
              <a:spcBef>
                <a:spcPts val="95"/>
              </a:spcBef>
            </a:pPr>
            <a:r>
              <a:rPr lang="en-US" sz="3200" dirty="0">
                <a:solidFill>
                  <a:srgbClr val="252525"/>
                </a:solidFill>
                <a:latin typeface="Arial"/>
                <a:cs typeface="Arial"/>
              </a:rPr>
              <a:t>WHY </a:t>
            </a:r>
            <a:r>
              <a:rPr lang="en-US" sz="3200" spc="30" dirty="0">
                <a:solidFill>
                  <a:srgbClr val="252525"/>
                </a:solidFill>
                <a:latin typeface="Arial"/>
                <a:cs typeface="Arial"/>
              </a:rPr>
              <a:t>DO </a:t>
            </a:r>
            <a:r>
              <a:rPr lang="en-US" sz="3200" spc="-145" dirty="0">
                <a:solidFill>
                  <a:srgbClr val="252525"/>
                </a:solidFill>
                <a:latin typeface="Arial"/>
                <a:cs typeface="Arial"/>
              </a:rPr>
              <a:t>WE </a:t>
            </a:r>
            <a:r>
              <a:rPr lang="en-US" sz="3200" spc="-75" dirty="0">
                <a:solidFill>
                  <a:srgbClr val="252525"/>
                </a:solidFill>
                <a:latin typeface="Arial"/>
                <a:cs typeface="Arial"/>
              </a:rPr>
              <a:t>NEED </a:t>
            </a:r>
            <a:r>
              <a:rPr lang="en-US" sz="3200" spc="-170" dirty="0">
                <a:solidFill>
                  <a:srgbClr val="252525"/>
                </a:solidFill>
                <a:latin typeface="Arial"/>
                <a:cs typeface="Arial"/>
              </a:rPr>
              <a:t>DEEP </a:t>
            </a:r>
            <a:r>
              <a:rPr lang="en-US" sz="3200" spc="-30" dirty="0">
                <a:solidFill>
                  <a:srgbClr val="252525"/>
                </a:solidFill>
                <a:latin typeface="Arial"/>
                <a:cs typeface="Arial"/>
              </a:rPr>
              <a:t>NEURAL</a:t>
            </a:r>
            <a:r>
              <a:rPr lang="en-US" sz="3200" spc="-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3200" spc="-30" dirty="0">
                <a:solidFill>
                  <a:srgbClr val="252525"/>
                </a:solidFill>
                <a:latin typeface="Arial"/>
                <a:cs typeface="Arial"/>
              </a:rPr>
              <a:t>NETWORK?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FB20B-2139-4439-8410-81AA99A34647}"/>
              </a:ext>
            </a:extLst>
          </p:cNvPr>
          <p:cNvSpPr/>
          <p:nvPr/>
        </p:nvSpPr>
        <p:spPr>
          <a:xfrm>
            <a:off x="457200" y="1067038"/>
            <a:ext cx="8077200" cy="2518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039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nets </a:t>
            </a:r>
            <a:r>
              <a:rPr lang="en-US" sz="2000" spc="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 </a:t>
            </a:r>
            <a:r>
              <a:rPr lang="en-US" sz="2000" spc="1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</a:t>
            </a:r>
            <a:r>
              <a:rPr lang="en-US" sz="2000" spc="-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expensive </a:t>
            </a:r>
            <a:r>
              <a:rPr lang="en-US" sz="2000" spc="7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spc="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 patterns;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lang="en-US" sz="2000" spc="-1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 </a:t>
            </a:r>
            <a:r>
              <a:rPr lang="en-US" sz="2000" spc="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US" sz="2000" spc="-9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spc="-1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r>
              <a:rPr lang="en-US" sz="2000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r>
              <a:rPr lang="en-US" sz="2000" spc="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 </a:t>
            </a:r>
            <a:r>
              <a:rPr lang="en-US" sz="2000" spc="-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88265" indent="-228600">
              <a:lnSpc>
                <a:spcPts val="3020"/>
              </a:lnSpc>
              <a:buClr>
                <a:srgbClr val="9BAEB5"/>
              </a:buClr>
              <a:buChar char="•"/>
              <a:tabLst>
                <a:tab pos="241300" algn="l"/>
              </a:tabLst>
            </a:pPr>
            <a:r>
              <a:rPr lang="en-US" sz="2000" spc="-1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</a:t>
            </a:r>
            <a:r>
              <a:rPr lang="en-US" sz="2000" spc="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</a:t>
            </a:r>
            <a:r>
              <a:rPr lang="en-US" sz="2000" spc="-9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increases, 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nets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</a:t>
            </a:r>
            <a:r>
              <a:rPr lang="en-US" sz="2000" spc="1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outperform</a:t>
            </a:r>
            <a:r>
              <a:rPr lang="en-US" sz="2000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4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sz="20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2000" spc="-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ts val="3020"/>
              </a:lnSpc>
              <a:buClr>
                <a:srgbClr val="9BAEB5"/>
              </a:buClr>
              <a:buChar char="•"/>
              <a:tabLst>
                <a:tab pos="241300" algn="l"/>
              </a:tabLst>
            </a:pP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sz="2000" spc="-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nets </a:t>
            </a:r>
            <a:r>
              <a:rPr lang="en-US" sz="2000" spc="6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-1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sz="2000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000" spc="8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7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 </a:t>
            </a:r>
            <a:r>
              <a:rPr lang="en-US" sz="20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 </a:t>
            </a:r>
            <a:r>
              <a:rPr lang="en-US" sz="2000" spc="-13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000" spc="8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spc="-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grows </a:t>
            </a:r>
            <a:r>
              <a:rPr lang="en-US" sz="2000" spc="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exponentially </a:t>
            </a:r>
            <a:r>
              <a:rPr lang="en-US" sz="2000" spc="5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3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spc="2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000" b="1" spc="8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spc="2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</a:t>
            </a:r>
            <a:r>
              <a:rPr lang="en-US" sz="2000" b="1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lang="en-US" sz="2000" spc="-15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79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6128" y="1111595"/>
            <a:ext cx="8043161" cy="2941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353" y="1180719"/>
            <a:ext cx="2624614" cy="2499836"/>
          </a:xfrm>
          <a:custGeom>
            <a:avLst/>
            <a:gdLst/>
            <a:ahLst/>
            <a:cxnLst/>
            <a:rect l="l" t="t" r="r" b="b"/>
            <a:pathLst>
              <a:path w="3499485" h="3333115">
                <a:moveTo>
                  <a:pt x="2972943" y="0"/>
                </a:moveTo>
                <a:lnTo>
                  <a:pt x="0" y="0"/>
                </a:lnTo>
                <a:lnTo>
                  <a:pt x="0" y="3332988"/>
                </a:lnTo>
                <a:lnTo>
                  <a:pt x="2972943" y="3332988"/>
                </a:lnTo>
                <a:lnTo>
                  <a:pt x="3499104" y="1666494"/>
                </a:lnTo>
                <a:lnTo>
                  <a:pt x="29729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268" y="1617229"/>
            <a:ext cx="2048332" cy="1543852"/>
          </a:xfrm>
          <a:prstGeom prst="rect">
            <a:avLst/>
          </a:prstGeom>
        </p:spPr>
        <p:txBody>
          <a:bodyPr vert="horz" wrap="square" lIns="0" tIns="55721" rIns="0" bIns="0" rtlCol="0" anchor="ctr">
            <a:spAutoFit/>
          </a:bodyPr>
          <a:lstStyle/>
          <a:p>
            <a:pPr marL="9525" marR="3810" indent="96679" algn="just">
              <a:lnSpc>
                <a:spcPts val="2918"/>
              </a:lnSpc>
              <a:spcBef>
                <a:spcPts val="439"/>
              </a:spcBef>
            </a:pPr>
            <a:r>
              <a:rPr sz="2700" spc="-8" dirty="0">
                <a:solidFill>
                  <a:srgbClr val="FFFFFF"/>
                </a:solidFill>
              </a:rPr>
              <a:t>How </a:t>
            </a:r>
            <a:r>
              <a:rPr sz="2700" spc="-15" dirty="0">
                <a:solidFill>
                  <a:srgbClr val="FFFFFF"/>
                </a:solidFill>
              </a:rPr>
              <a:t>to </a:t>
            </a:r>
            <a:r>
              <a:rPr sz="2700" dirty="0">
                <a:solidFill>
                  <a:srgbClr val="FFFFFF"/>
                </a:solidFill>
              </a:rPr>
              <a:t>find  </a:t>
            </a:r>
            <a:r>
              <a:rPr sz="2700" spc="-11" dirty="0">
                <a:solidFill>
                  <a:srgbClr val="FFFFFF"/>
                </a:solidFill>
              </a:rPr>
              <a:t>overfitting</a:t>
            </a:r>
            <a:r>
              <a:rPr sz="2700" spc="-53" dirty="0">
                <a:solidFill>
                  <a:srgbClr val="FFFFFF"/>
                </a:solidFill>
              </a:rPr>
              <a:t> </a:t>
            </a:r>
            <a:r>
              <a:rPr sz="2700" spc="-4" dirty="0">
                <a:solidFill>
                  <a:srgbClr val="FFFFFF"/>
                </a:solidFill>
              </a:rPr>
              <a:t>or  underfitting</a:t>
            </a:r>
            <a:endParaRPr sz="2700" dirty="0"/>
          </a:p>
          <a:p>
            <a:pPr>
              <a:lnSpc>
                <a:spcPts val="2872"/>
              </a:lnSpc>
            </a:pPr>
            <a:r>
              <a:rPr sz="2700" dirty="0">
                <a:solidFill>
                  <a:srgbClr val="FFFFFF"/>
                </a:solidFill>
              </a:rPr>
              <a:t>?</a:t>
            </a:r>
            <a:endParaRPr sz="2700" dirty="0"/>
          </a:p>
        </p:txBody>
      </p:sp>
      <p:sp>
        <p:nvSpPr>
          <p:cNvPr id="4" name="object 4"/>
          <p:cNvSpPr/>
          <p:nvPr/>
        </p:nvSpPr>
        <p:spPr>
          <a:xfrm>
            <a:off x="3808689" y="482346"/>
            <a:ext cx="4698553" cy="3931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744" y="322303"/>
            <a:ext cx="2144078" cy="1452801"/>
          </a:xfrm>
          <a:prstGeom prst="rect">
            <a:avLst/>
          </a:prstGeom>
        </p:spPr>
        <p:txBody>
          <a:bodyPr vert="horz" wrap="square" lIns="0" tIns="67151" rIns="0" bIns="0" rtlCol="0" anchor="ctr">
            <a:spAutoFit/>
          </a:bodyPr>
          <a:lstStyle/>
          <a:p>
            <a:pPr marL="9525" marR="3810">
              <a:lnSpc>
                <a:spcPts val="3563"/>
              </a:lnSpc>
              <a:spcBef>
                <a:spcPts val="529"/>
              </a:spcBef>
            </a:pPr>
            <a:r>
              <a:rPr dirty="0"/>
              <a:t>Solutions</a:t>
            </a:r>
            <a:r>
              <a:rPr spc="-53" dirty="0"/>
              <a:t> </a:t>
            </a:r>
            <a:r>
              <a:rPr spc="-30" dirty="0"/>
              <a:t>for  </a:t>
            </a:r>
            <a:r>
              <a:rPr spc="-11" dirty="0"/>
              <a:t>overfitting?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5745" y="1804893"/>
            <a:ext cx="2202656" cy="236218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95764" marR="3810" indent="-386238">
              <a:lnSpc>
                <a:spcPts val="2265"/>
              </a:lnSpc>
              <a:spcBef>
                <a:spcPts val="360"/>
              </a:spcBef>
              <a:buAutoNum type="arabicPeriod"/>
              <a:tabLst>
                <a:tab pos="395764" algn="l"/>
                <a:tab pos="396240" algn="l"/>
              </a:tabLst>
            </a:pPr>
            <a:r>
              <a:rPr sz="2100" spc="-8" dirty="0">
                <a:latin typeface="Calibri"/>
                <a:cs typeface="Calibri"/>
              </a:rPr>
              <a:t>Increase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training  </a:t>
            </a:r>
            <a:r>
              <a:rPr sz="2100" spc="-15" dirty="0">
                <a:latin typeface="Calibri"/>
                <a:cs typeface="Calibri"/>
              </a:rPr>
              <a:t>examples</a:t>
            </a:r>
            <a:endParaRPr lang="en-US" sz="2100" spc="-15" dirty="0">
              <a:latin typeface="Calibri"/>
              <a:cs typeface="Calibri"/>
            </a:endParaRPr>
          </a:p>
          <a:p>
            <a:pPr marL="395764" marR="3810" indent="-386238">
              <a:lnSpc>
                <a:spcPts val="2265"/>
              </a:lnSpc>
              <a:spcBef>
                <a:spcPts val="360"/>
              </a:spcBef>
              <a:buAutoNum type="arabicPeriod"/>
              <a:tabLst>
                <a:tab pos="395764" algn="l"/>
                <a:tab pos="396240" algn="l"/>
              </a:tabLst>
            </a:pPr>
            <a:r>
              <a:rPr lang="en-US" sz="2100" spc="-15" dirty="0">
                <a:latin typeface="Calibri"/>
                <a:cs typeface="Calibri"/>
              </a:rPr>
              <a:t>Early Stopping</a:t>
            </a:r>
            <a:endParaRPr sz="2100" dirty="0">
              <a:latin typeface="Calibri"/>
              <a:cs typeface="Calibri"/>
            </a:endParaRPr>
          </a:p>
          <a:p>
            <a:pPr marL="395764" indent="-386238">
              <a:spcBef>
                <a:spcPts val="472"/>
              </a:spcBef>
              <a:buAutoNum type="arabicPeriod"/>
              <a:tabLst>
                <a:tab pos="395764" algn="l"/>
                <a:tab pos="396240" algn="l"/>
              </a:tabLst>
            </a:pPr>
            <a:r>
              <a:rPr sz="2100" spc="-11" dirty="0">
                <a:latin typeface="Calibri"/>
                <a:cs typeface="Calibri"/>
              </a:rPr>
              <a:t>Regularization</a:t>
            </a:r>
            <a:endParaRPr sz="2100" dirty="0">
              <a:latin typeface="Calibri"/>
              <a:cs typeface="Calibri"/>
            </a:endParaRPr>
          </a:p>
          <a:p>
            <a:pPr marL="738664" lvl="1" indent="-386238">
              <a:spcBef>
                <a:spcPts val="176"/>
              </a:spcBef>
              <a:buAutoNum type="arabicPeriod"/>
              <a:tabLst>
                <a:tab pos="738664" algn="l"/>
                <a:tab pos="739139" algn="l"/>
              </a:tabLst>
            </a:pPr>
            <a:r>
              <a:rPr spc="-4" dirty="0">
                <a:latin typeface="Calibri"/>
                <a:cs typeface="Calibri"/>
              </a:rPr>
              <a:t>L2</a:t>
            </a:r>
            <a:endParaRPr dirty="0">
              <a:latin typeface="Calibri"/>
              <a:cs typeface="Calibri"/>
            </a:endParaRPr>
          </a:p>
          <a:p>
            <a:pPr marL="738664" lvl="1" indent="-386238">
              <a:spcBef>
                <a:spcPts val="161"/>
              </a:spcBef>
              <a:buAutoNum type="arabicPeriod"/>
              <a:tabLst>
                <a:tab pos="738664" algn="l"/>
                <a:tab pos="739139" algn="l"/>
              </a:tabLst>
            </a:pPr>
            <a:r>
              <a:rPr spc="-4" dirty="0">
                <a:latin typeface="Calibri"/>
                <a:cs typeface="Calibri"/>
              </a:rPr>
              <a:t>L1</a:t>
            </a:r>
            <a:endParaRPr dirty="0">
              <a:latin typeface="Calibri"/>
              <a:cs typeface="Calibri"/>
            </a:endParaRPr>
          </a:p>
          <a:p>
            <a:pPr marL="395764" lvl="1" indent="-386238">
              <a:spcBef>
                <a:spcPts val="472"/>
              </a:spcBef>
              <a:buAutoNum type="arabicPeriod"/>
              <a:tabLst>
                <a:tab pos="395764" algn="l"/>
                <a:tab pos="396240" algn="l"/>
              </a:tabLst>
            </a:pPr>
            <a:r>
              <a:rPr sz="2100" spc="-11" dirty="0">
                <a:latin typeface="Calibri"/>
                <a:cs typeface="Calibri"/>
              </a:rPr>
              <a:t>Dropout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7007" y="480060"/>
            <a:ext cx="5186933" cy="4183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65" y="828406"/>
            <a:ext cx="7208044" cy="3593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AE1D5-0925-49B9-A7AD-585A8E90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Early stopping</a:t>
            </a:r>
          </a:p>
          <a:p>
            <a:pPr lvl="2"/>
            <a:r>
              <a:rPr lang="en-US" dirty="0"/>
              <a:t>Watch validation curve while training and stop updating weight once your validation error starts increasing</a:t>
            </a:r>
          </a:p>
          <a:p>
            <a:pPr lvl="2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FAD91-67D5-4DDA-9D9C-6490D027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4D906DE-EAE8-45F7-942B-05759E3E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27" y="2266950"/>
            <a:ext cx="2819545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4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015394"/>
            <a:ext cx="6559587" cy="3112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FCD77F-A386-40CA-A6A0-20D80B2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9BCA7-FCC2-4E22-8581-CBF57EF5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00031" lvl="1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(Dense(64,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=64,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kernel_regularizer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=regularizers.l2(0.01),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activity_regularizer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=regularizers.l1(0.01)))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65D993-ACA5-4226-8E8A-6CBE0C5E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98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4" y="459744"/>
            <a:ext cx="1750695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D</a:t>
            </a:r>
            <a:r>
              <a:rPr spc="-56" dirty="0"/>
              <a:t>r</a:t>
            </a:r>
            <a:r>
              <a:rPr spc="-4" dirty="0"/>
              <a:t>opout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2692" y="1325879"/>
            <a:ext cx="5904817" cy="3145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B0877-63DB-47FF-948B-6AB77D04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Use case: LSTM and Convolutional Neural Network For Sequence Classification</a:t>
            </a:r>
            <a:br>
              <a:rPr lang="en-US" sz="2500" dirty="0"/>
            </a:br>
            <a:endParaRPr lang="en-US" sz="2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0EC30B-CB67-47B0-AFD5-44EFA359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excel at learning the spatial structure in input data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IMDB review data does have a one-dimensional spatial structure in the sequence of words in reviews and the CNN may be able to pick out invariant features for good and bad sentiment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learned spatial features may then be learned as sequences by an LSTM layer.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8117FA-6FEF-4352-940D-6899D099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26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F8BF-7E8B-4269-A667-A2931E69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0F27-3A37-48BC-8667-3B22306B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69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71985B0-3F8A-4A96-B896-C4223C3298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352550"/>
            <a:ext cx="8153399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imdb.load_data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num_words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top_words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truncate and pad input sequences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max_review_length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sequence.pad_sequences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max_review_length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sequence.pad_sequences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max_review_length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7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81508" y="4790121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ACACAC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3100-8EFC-4D8D-89FE-31705F6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spc="130" dirty="0">
                <a:solidFill>
                  <a:srgbClr val="252525"/>
                </a:solidFill>
              </a:rPr>
              <a:t>A</a:t>
            </a:r>
            <a:r>
              <a:rPr lang="en-US" sz="3600" spc="-60" dirty="0">
                <a:solidFill>
                  <a:srgbClr val="252525"/>
                </a:solidFill>
              </a:rPr>
              <a:t>G</a:t>
            </a:r>
            <a:r>
              <a:rPr lang="en-US" sz="3600" spc="-254" dirty="0">
                <a:solidFill>
                  <a:srgbClr val="252525"/>
                </a:solidFill>
              </a:rPr>
              <a:t>E</a:t>
            </a:r>
            <a:r>
              <a:rPr lang="en-US" sz="3600" spc="265" dirty="0">
                <a:solidFill>
                  <a:srgbClr val="252525"/>
                </a:solidFill>
              </a:rPr>
              <a:t>N</a:t>
            </a:r>
            <a:r>
              <a:rPr lang="en-US" sz="3600" spc="135" dirty="0">
                <a:solidFill>
                  <a:srgbClr val="252525"/>
                </a:solidFill>
              </a:rPr>
              <a:t>D</a:t>
            </a:r>
            <a:r>
              <a:rPr lang="en-US" sz="3600" spc="-65" dirty="0">
                <a:solidFill>
                  <a:srgbClr val="252525"/>
                </a:solidFill>
              </a:rPr>
              <a:t>A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CBB09-815E-4D51-93EC-F7048363BA61}"/>
              </a:ext>
            </a:extLst>
          </p:cNvPr>
          <p:cNvSpPr/>
          <p:nvPr/>
        </p:nvSpPr>
        <p:spPr>
          <a:xfrm>
            <a:off x="502919" y="1140589"/>
            <a:ext cx="803148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40"/>
              </a:spcBef>
              <a:buClr>
                <a:srgbClr val="9BAEB5"/>
              </a:buClr>
              <a:buChar char="•"/>
              <a:tabLst>
                <a:tab pos="240665" algn="l"/>
                <a:tab pos="241300" algn="l"/>
              </a:tabLst>
            </a:pPr>
            <a:r>
              <a:rPr lang="en-US" spc="25" dirty="0">
                <a:solidFill>
                  <a:srgbClr val="252525"/>
                </a:solidFill>
                <a:latin typeface="Arial"/>
                <a:cs typeface="Arial"/>
              </a:rPr>
              <a:t>Introduction </a:t>
            </a:r>
            <a:r>
              <a:rPr lang="en-US" spc="8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lang="en-US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pc="-40" dirty="0">
                <a:solidFill>
                  <a:srgbClr val="252525"/>
                </a:solidFill>
                <a:latin typeface="Arial"/>
                <a:cs typeface="Arial"/>
              </a:rPr>
              <a:t>CNN</a:t>
            </a:r>
            <a:endParaRPr lang="en-US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1065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spc="-40" dirty="0">
                <a:solidFill>
                  <a:srgbClr val="252525"/>
                </a:solidFill>
                <a:latin typeface="Arial"/>
                <a:cs typeface="Arial"/>
              </a:rPr>
              <a:t>Gist </a:t>
            </a:r>
            <a:r>
              <a:rPr lang="en-US" sz="1600" spc="5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lang="en-US" sz="1600" spc="-10" dirty="0">
                <a:solidFill>
                  <a:srgbClr val="252525"/>
                </a:solidFill>
                <a:latin typeface="Arial"/>
                <a:cs typeface="Arial"/>
              </a:rPr>
              <a:t>Neural</a:t>
            </a:r>
            <a:r>
              <a:rPr lang="en-US" sz="16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15" dirty="0">
                <a:solidFill>
                  <a:srgbClr val="252525"/>
                </a:solidFill>
                <a:latin typeface="Arial"/>
                <a:cs typeface="Arial"/>
              </a:rPr>
              <a:t>Network</a:t>
            </a:r>
            <a:endParaRPr lang="en-US" sz="1600" dirty="0">
              <a:latin typeface="Arial"/>
              <a:cs typeface="Arial"/>
            </a:endParaRPr>
          </a:p>
          <a:p>
            <a:pPr marL="469900" lvl="1" indent="-228600">
              <a:lnSpc>
                <a:spcPct val="100000"/>
              </a:lnSpc>
              <a:spcBef>
                <a:spcPts val="994"/>
              </a:spcBef>
              <a:buClr>
                <a:srgbClr val="9BAEB5"/>
              </a:buClr>
              <a:buFont typeface="Wingdings"/>
              <a:buChar char=""/>
              <a:tabLst>
                <a:tab pos="469900" algn="l"/>
              </a:tabLst>
            </a:pPr>
            <a:r>
              <a:rPr lang="en-US" sz="1600" dirty="0">
                <a:solidFill>
                  <a:srgbClr val="252525"/>
                </a:solidFill>
                <a:latin typeface="Arial"/>
                <a:cs typeface="Arial"/>
              </a:rPr>
              <a:t>Architecture </a:t>
            </a:r>
            <a:r>
              <a:rPr lang="en-US" sz="1600" spc="5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16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600" spc="-40" dirty="0">
                <a:solidFill>
                  <a:srgbClr val="252525"/>
                </a:solidFill>
                <a:latin typeface="Arial"/>
                <a:cs typeface="Arial"/>
              </a:rPr>
              <a:t>CNN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3403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CC2E-6749-4A9D-A5D2-FEB05FA6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model using CNN and LSTM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F800E-2EEB-4136-BD94-9C630A3E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054DDA-5069-4F85-A19F-6D602750E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93" y="1185315"/>
            <a:ext cx="8229600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embedding_vecor_length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(Embedding(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top_words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embedding_vecor_length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input_length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max_review_length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(Conv1D(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kernel_size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(MaxPooling1D(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pool_size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(LSTM(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'sigmoid'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'accuracy'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model.summary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85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E5560-ACCD-40A1-B4AB-EA953D3A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image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0C87A-060C-4BDE-9599-6F3A1A06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71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7EDC515-056C-40BD-82BF-2E2C90DD20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1276350"/>
            <a:ext cx="777240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train_path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PetImages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train_batches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ImageDataGenerator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flow_from_directory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train_path,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target_size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dog'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'cat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093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B0E3-F57C-4AC0-82E6-F2D2D148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text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EEC9-C65B-4FBA-B4AE-16DC5B8D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B3BAF6-33A9-4916-9576-EBA5FEDE2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86701"/>
            <a:ext cx="7010702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df1 =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'./</a:t>
            </a:r>
            <a:r>
              <a:rPr lang="en-US" altLang="en-US" sz="2000" b="1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imdb_master.csv'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2000" dirty="0" err="1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'latin-1’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df1[</a:t>
            </a:r>
            <a:r>
              <a:rPr lang="en-US" altLang="en-US" sz="20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'label'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df1[</a:t>
            </a:r>
            <a:r>
              <a:rPr lang="en-US" altLang="en-US" sz="20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'label'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].map({</a:t>
            </a:r>
            <a:r>
              <a:rPr lang="en-US" altLang="en-US" sz="20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'neg'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20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'pos'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6000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tokenizer = Tokenizer(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num_words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tokenizer.fit_on_texts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(df1[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'review'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list_tokenized_train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tokenizer.texts_to_sequences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(df1[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'review'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130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pad_sequences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list_tokenized_train,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df1[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'label'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75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0B8E-7C75-45E6-9A7C-46C4EAC6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save and then load </a:t>
            </a:r>
            <a:r>
              <a:rPr lang="en-US" dirty="0" err="1"/>
              <a:t>keras</a:t>
            </a:r>
            <a:r>
              <a:rPr lang="en-US" dirty="0"/>
              <a:t> model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9B2D2-C763-4BEE-B2E2-F55D5E8A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73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9DD33E-EB5E-4D01-93F3-20B34C9CBF07}"/>
              </a:ext>
            </a:extLst>
          </p:cNvPr>
          <p:cNvSpPr/>
          <p:nvPr/>
        </p:nvSpPr>
        <p:spPr>
          <a:xfrm>
            <a:off x="990600" y="1294477"/>
            <a:ext cx="7086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model.save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'model.h5’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 later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load_model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'model.h5’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X_train,y_train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8833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Georgia" panose="02040502050405020303" pitchFamily="18" charset="0"/>
                <a:hlinkClick r:id="rId4"/>
              </a:rPr>
              <a:t>https://www.youtube.com/watch?v=yX8KuPZCAMo</a:t>
            </a:r>
            <a:endParaRPr lang="en-US" sz="1800" dirty="0">
              <a:latin typeface="Georgia" panose="02040502050405020303" pitchFamily="18" charset="0"/>
            </a:endParaRPr>
          </a:p>
          <a:p>
            <a:r>
              <a:rPr lang="en-US" sz="1800" dirty="0">
                <a:latin typeface="Georgia" panose="02040502050405020303" pitchFamily="18" charset="0"/>
                <a:hlinkClick r:id="rId5"/>
              </a:rPr>
              <a:t>https://www.linkedin.com/pulse/list-useful-links-videos-slides-articles-deep-farshid-pirahansiah?articleId=6274891035365732352#comments-6274891035365732352&amp;trk=prof-post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62DD4-013D-4B7F-8023-B94ACCE9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74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1880CC-A2B0-4C18-9228-3B642F5D0B66}"/>
              </a:ext>
            </a:extLst>
          </p:cNvPr>
          <p:cNvSpPr txBox="1">
            <a:spLocks/>
          </p:cNvSpPr>
          <p:nvPr/>
        </p:nvSpPr>
        <p:spPr>
          <a:xfrm>
            <a:off x="457200" y="186197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 defTabSz="342892"/>
            <a:r>
              <a:rPr lang="en-US" sz="3300" dirty="0">
                <a:solidFill>
                  <a:prstClr val="black"/>
                </a:solidFill>
                <a:latin typeface="Georgia" panose="020405020504050203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4907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81508" y="4790121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ACACAC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3100-8EFC-4D8D-89FE-31705F6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Books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CBB09-815E-4D51-93EC-F7048363BA61}"/>
              </a:ext>
            </a:extLst>
          </p:cNvPr>
          <p:cNvSpPr/>
          <p:nvPr/>
        </p:nvSpPr>
        <p:spPr>
          <a:xfrm>
            <a:off x="495299" y="1044178"/>
            <a:ext cx="828620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TensorFlow for Machine Intelligence (TFFMI)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Hands-On Machine Learning with Scikit-Learn and TensorFlow. Chapter 9:  Up and running with 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Fundamentals of Deep Learning. Chapter 3: Implementing Neural Networks in TensorFlow (FODL)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Deep Learning with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Implementing deep learning models and neural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00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5131-3C1C-42D8-A9B2-5FBF9EF8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252525"/>
                </a:solidFill>
              </a:rPr>
              <a:t>WHY </a:t>
            </a:r>
            <a:r>
              <a:rPr lang="en-US" sz="3600" spc="75" dirty="0">
                <a:solidFill>
                  <a:srgbClr val="252525"/>
                </a:solidFill>
              </a:rPr>
              <a:t>CONVOLUTIONAL </a:t>
            </a:r>
            <a:r>
              <a:rPr lang="en-US" sz="3600" spc="-30" dirty="0">
                <a:solidFill>
                  <a:srgbClr val="252525"/>
                </a:solidFill>
              </a:rPr>
              <a:t>NEURAL</a:t>
            </a:r>
            <a:r>
              <a:rPr lang="en-US" sz="3600" spc="190" dirty="0">
                <a:solidFill>
                  <a:srgbClr val="252525"/>
                </a:solidFill>
              </a:rPr>
              <a:t> </a:t>
            </a:r>
            <a:r>
              <a:rPr lang="en-US" sz="3600" spc="-30" dirty="0">
                <a:solidFill>
                  <a:srgbClr val="252525"/>
                </a:solidFill>
              </a:rPr>
              <a:t>NETWORK?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ABFF0-AF37-42D1-AE17-7E6A30CB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8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751D7DC-0FC9-4733-AB4F-B20BC70F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58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0139-622F-40B7-AEDE-C3CA3FC5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252525"/>
                </a:solidFill>
              </a:rPr>
              <a:t>WHY </a:t>
            </a:r>
            <a:r>
              <a:rPr lang="en-US" sz="3600" spc="75" dirty="0">
                <a:solidFill>
                  <a:srgbClr val="252525"/>
                </a:solidFill>
              </a:rPr>
              <a:t>CONVOLUTIONAL </a:t>
            </a:r>
            <a:r>
              <a:rPr lang="en-US" sz="3600" spc="-30" dirty="0">
                <a:solidFill>
                  <a:srgbClr val="252525"/>
                </a:solidFill>
              </a:rPr>
              <a:t>NEURAL</a:t>
            </a:r>
            <a:r>
              <a:rPr lang="en-US" sz="3600" spc="190" dirty="0">
                <a:solidFill>
                  <a:srgbClr val="252525"/>
                </a:solidFill>
              </a:rPr>
              <a:t> </a:t>
            </a:r>
            <a:r>
              <a:rPr lang="en-US" sz="3600" spc="-30" dirty="0">
                <a:solidFill>
                  <a:srgbClr val="252525"/>
                </a:solidFill>
              </a:rPr>
              <a:t>NETWORK?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A12E-AA27-4FCD-8842-4BE58D61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9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C270683-07B8-4DF6-9ED7-F14252932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rmAutofit/>
          </a:bodyPr>
          <a:lstStyle/>
          <a:p>
            <a:pPr marL="0" indent="0">
              <a:buNone/>
            </a:pPr>
            <a:r>
              <a:rPr lang="en-US" sz="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196043"/>
      </p:ext>
    </p:extLst>
  </p:cSld>
  <p:clrMapOvr>
    <a:masterClrMapping/>
  </p:clrMapOvr>
</p:sld>
</file>

<file path=ppt/theme/theme1.xml><?xml version="1.0" encoding="utf-8"?>
<a:theme xmlns:a="http://schemas.openxmlformats.org/drawingml/2006/main" name="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7573</TotalTime>
  <Words>1464</Words>
  <Application>Microsoft Office PowerPoint</Application>
  <PresentationFormat>On-screen Show (16:9)</PresentationFormat>
  <Paragraphs>279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Arial</vt:lpstr>
      <vt:lpstr>Calibri</vt:lpstr>
      <vt:lpstr>DejaVu Sans</vt:lpstr>
      <vt:lpstr>DejaVu Serif</vt:lpstr>
      <vt:lpstr>Franklin Gothic Book</vt:lpstr>
      <vt:lpstr>Georgia</vt:lpstr>
      <vt:lpstr>Helvetica</vt:lpstr>
      <vt:lpstr>Tahoma</vt:lpstr>
      <vt:lpstr>Times New Roman</vt:lpstr>
      <vt:lpstr>Wingdings</vt:lpstr>
      <vt:lpstr>UMKC_PPT1</vt:lpstr>
      <vt:lpstr>1_UMKC_PPT1</vt:lpstr>
      <vt:lpstr>2_UMKC_PPT1</vt:lpstr>
      <vt:lpstr>3_UMKC_PPT1</vt:lpstr>
      <vt:lpstr>1_Office Theme</vt:lpstr>
      <vt:lpstr>2_Custom Design</vt:lpstr>
      <vt:lpstr>PowerPoint Presentation</vt:lpstr>
      <vt:lpstr>Feedback is greatly appreciated!</vt:lpstr>
      <vt:lpstr>Objective</vt:lpstr>
      <vt:lpstr>Agenda</vt:lpstr>
      <vt:lpstr>WHAT IS DEEP NEURAL NETWORK?</vt:lpstr>
      <vt:lpstr>WHY DO WE NEED DEEP NEURAL NETWORK?</vt:lpstr>
      <vt:lpstr>AGENDA</vt:lpstr>
      <vt:lpstr>WHY CONVOLUTIONAL NEURAL NETWORK?</vt:lpstr>
      <vt:lpstr>WHY CONVOLUTIONAL NEURAL NETWORK?</vt:lpstr>
      <vt:lpstr>WHY CONVOLUTIONAL NEURAL NETWORK?</vt:lpstr>
      <vt:lpstr>WHY CONVOLUTIONAL NEURAL NETWORK?</vt:lpstr>
      <vt:lpstr>INTRODUCTION TO CNN</vt:lpstr>
      <vt:lpstr>WORKING OF CNN</vt:lpstr>
      <vt:lpstr>WORKING OF CNN</vt:lpstr>
      <vt:lpstr>WORKING OF CNN</vt:lpstr>
      <vt:lpstr>WORKING OF CNN</vt:lpstr>
      <vt:lpstr>CNN layers </vt:lpstr>
      <vt:lpstr>LAYERS IN CNN</vt:lpstr>
      <vt:lpstr>CONVOLUTION LAYER</vt:lpstr>
      <vt:lpstr>CONVOLUTION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HYPER-PARAMETERS </vt:lpstr>
      <vt:lpstr>Recurrent Neural Network</vt:lpstr>
      <vt:lpstr>RNN</vt:lpstr>
      <vt:lpstr>PowerPoint Presentation</vt:lpstr>
      <vt:lpstr>LSTM</vt:lpstr>
      <vt:lpstr>LONG SHORT-TERM MEMORY (LSTM)</vt:lpstr>
      <vt:lpstr>ARCHITECTURE OF LSTM</vt:lpstr>
      <vt:lpstr>WORKING OF LSTM</vt:lpstr>
      <vt:lpstr>WORKING OF LSTM</vt:lpstr>
      <vt:lpstr>PowerPoint Presentation</vt:lpstr>
      <vt:lpstr>WORKING OF LSTM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find  overfitting or  underfitting ?</vt:lpstr>
      <vt:lpstr>Solutions for  overfitting?</vt:lpstr>
      <vt:lpstr>PowerPoint Presentation</vt:lpstr>
      <vt:lpstr>PowerPoint Presentation</vt:lpstr>
      <vt:lpstr>PowerPoint Presentation</vt:lpstr>
      <vt:lpstr>Example in Keras</vt:lpstr>
      <vt:lpstr>Dropout</vt:lpstr>
      <vt:lpstr>Use case: LSTM and Convolutional Neural Network For Sequence Classification </vt:lpstr>
      <vt:lpstr>Reading the data</vt:lpstr>
      <vt:lpstr>Creating model using CNN and LSTM</vt:lpstr>
      <vt:lpstr>Reading image files</vt:lpstr>
      <vt:lpstr>Reading the text </vt:lpstr>
      <vt:lpstr>How to save and then load keras model parameters</vt:lpstr>
      <vt:lpstr>PowerPoint Presentation</vt:lpstr>
      <vt:lpstr>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TensorFlow!</dc:title>
  <dc:creator>saria</dc:creator>
  <cp:lastModifiedBy>Goudarzvand, Saria (UMKC-Student)</cp:lastModifiedBy>
  <cp:revision>171</cp:revision>
  <dcterms:created xsi:type="dcterms:W3CDTF">2017-08-26T00:55:32Z</dcterms:created>
  <dcterms:modified xsi:type="dcterms:W3CDTF">2018-11-30T20:33:47Z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2017-08-26T00:00:00Z</vt:filetime>
  </property>
</Properties>
</file>